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54"/>
  </p:notesMasterIdLst>
  <p:sldIdLst>
    <p:sldId id="256" r:id="rId3"/>
    <p:sldId id="684" r:id="rId4"/>
    <p:sldId id="634" r:id="rId5"/>
    <p:sldId id="637" r:id="rId6"/>
    <p:sldId id="540" r:id="rId7"/>
    <p:sldId id="656" r:id="rId8"/>
    <p:sldId id="696" r:id="rId9"/>
    <p:sldId id="697" r:id="rId10"/>
    <p:sldId id="701" r:id="rId11"/>
    <p:sldId id="707" r:id="rId12"/>
    <p:sldId id="699" r:id="rId13"/>
    <p:sldId id="702" r:id="rId14"/>
    <p:sldId id="703" r:id="rId15"/>
    <p:sldId id="624" r:id="rId16"/>
    <p:sldId id="623" r:id="rId17"/>
    <p:sldId id="658" r:id="rId18"/>
    <p:sldId id="544" r:id="rId19"/>
    <p:sldId id="685" r:id="rId20"/>
    <p:sldId id="596" r:id="rId21"/>
    <p:sldId id="688" r:id="rId22"/>
    <p:sldId id="674" r:id="rId23"/>
    <p:sldId id="676" r:id="rId24"/>
    <p:sldId id="598" r:id="rId25"/>
    <p:sldId id="690" r:id="rId26"/>
    <p:sldId id="705" r:id="rId27"/>
    <p:sldId id="704" r:id="rId28"/>
    <p:sldId id="710" r:id="rId29"/>
    <p:sldId id="706" r:id="rId30"/>
    <p:sldId id="691" r:id="rId31"/>
    <p:sldId id="643" r:id="rId32"/>
    <p:sldId id="695" r:id="rId33"/>
    <p:sldId id="693" r:id="rId34"/>
    <p:sldId id="694" r:id="rId35"/>
    <p:sldId id="667" r:id="rId36"/>
    <p:sldId id="662" r:id="rId37"/>
    <p:sldId id="663" r:id="rId38"/>
    <p:sldId id="666" r:id="rId39"/>
    <p:sldId id="648" r:id="rId40"/>
    <p:sldId id="661" r:id="rId41"/>
    <p:sldId id="668" r:id="rId42"/>
    <p:sldId id="708" r:id="rId43"/>
    <p:sldId id="682" r:id="rId44"/>
    <p:sldId id="665" r:id="rId45"/>
    <p:sldId id="709" r:id="rId46"/>
    <p:sldId id="657" r:id="rId47"/>
    <p:sldId id="635" r:id="rId48"/>
    <p:sldId id="631" r:id="rId49"/>
    <p:sldId id="589" r:id="rId50"/>
    <p:sldId id="711" r:id="rId51"/>
    <p:sldId id="584" r:id="rId52"/>
    <p:sldId id="632" r:id="rId53"/>
  </p:sldIdLst>
  <p:sldSz cx="13004800" cy="9753600"/>
  <p:notesSz cx="6858000" cy="9144000"/>
  <p:defaultTextStyle>
    <a:defPPr>
      <a:defRPr lang="en-US"/>
    </a:defPPr>
    <a:lvl1pPr algn="l" rtl="0" fontAlgn="base">
      <a:spcBef>
        <a:spcPct val="0"/>
      </a:spcBef>
      <a:spcAft>
        <a:spcPct val="0"/>
      </a:spcAft>
      <a:defRPr sz="4400" kern="1200">
        <a:solidFill>
          <a:srgbClr val="000000"/>
        </a:solidFill>
        <a:latin typeface="Gill Sans" charset="0"/>
        <a:ea typeface="ヒラギノ角ゴ Pro W3" charset="0"/>
        <a:cs typeface="ヒラギノ角ゴ Pro W3" charset="0"/>
      </a:defRPr>
    </a:lvl1pPr>
    <a:lvl2pPr marL="457200" algn="l" rtl="0" fontAlgn="base">
      <a:spcBef>
        <a:spcPct val="0"/>
      </a:spcBef>
      <a:spcAft>
        <a:spcPct val="0"/>
      </a:spcAft>
      <a:defRPr sz="4400" kern="1200">
        <a:solidFill>
          <a:srgbClr val="000000"/>
        </a:solidFill>
        <a:latin typeface="Gill Sans" charset="0"/>
        <a:ea typeface="ヒラギノ角ゴ Pro W3" charset="0"/>
        <a:cs typeface="ヒラギノ角ゴ Pro W3" charset="0"/>
      </a:defRPr>
    </a:lvl2pPr>
    <a:lvl3pPr marL="914400" algn="l" rtl="0" fontAlgn="base">
      <a:spcBef>
        <a:spcPct val="0"/>
      </a:spcBef>
      <a:spcAft>
        <a:spcPct val="0"/>
      </a:spcAft>
      <a:defRPr sz="4400" kern="1200">
        <a:solidFill>
          <a:srgbClr val="000000"/>
        </a:solidFill>
        <a:latin typeface="Gill Sans" charset="0"/>
        <a:ea typeface="ヒラギノ角ゴ Pro W3" charset="0"/>
        <a:cs typeface="ヒラギノ角ゴ Pro W3" charset="0"/>
      </a:defRPr>
    </a:lvl3pPr>
    <a:lvl4pPr marL="1371600" algn="l" rtl="0" fontAlgn="base">
      <a:spcBef>
        <a:spcPct val="0"/>
      </a:spcBef>
      <a:spcAft>
        <a:spcPct val="0"/>
      </a:spcAft>
      <a:defRPr sz="4400" kern="1200">
        <a:solidFill>
          <a:srgbClr val="000000"/>
        </a:solidFill>
        <a:latin typeface="Gill Sans" charset="0"/>
        <a:ea typeface="ヒラギノ角ゴ Pro W3" charset="0"/>
        <a:cs typeface="ヒラギノ角ゴ Pro W3" charset="0"/>
      </a:defRPr>
    </a:lvl4pPr>
    <a:lvl5pPr marL="1828800" algn="l" rtl="0" fontAlgn="base">
      <a:spcBef>
        <a:spcPct val="0"/>
      </a:spcBef>
      <a:spcAft>
        <a:spcPct val="0"/>
      </a:spcAft>
      <a:defRPr sz="4400" kern="1200">
        <a:solidFill>
          <a:srgbClr val="000000"/>
        </a:solidFill>
        <a:latin typeface="Gill Sans" charset="0"/>
        <a:ea typeface="ヒラギノ角ゴ Pro W3" charset="0"/>
        <a:cs typeface="ヒラギノ角ゴ Pro W3" charset="0"/>
      </a:defRPr>
    </a:lvl5pPr>
    <a:lvl6pPr marL="2286000" algn="l" defTabSz="457200" rtl="0" eaLnBrk="1" latinLnBrk="0" hangingPunct="1">
      <a:defRPr sz="4400" kern="1200">
        <a:solidFill>
          <a:srgbClr val="000000"/>
        </a:solidFill>
        <a:latin typeface="Gill Sans" charset="0"/>
        <a:ea typeface="ヒラギノ角ゴ Pro W3" charset="0"/>
        <a:cs typeface="ヒラギノ角ゴ Pro W3" charset="0"/>
      </a:defRPr>
    </a:lvl6pPr>
    <a:lvl7pPr marL="2743200" algn="l" defTabSz="457200" rtl="0" eaLnBrk="1" latinLnBrk="0" hangingPunct="1">
      <a:defRPr sz="4400" kern="1200">
        <a:solidFill>
          <a:srgbClr val="000000"/>
        </a:solidFill>
        <a:latin typeface="Gill Sans" charset="0"/>
        <a:ea typeface="ヒラギノ角ゴ Pro W3" charset="0"/>
        <a:cs typeface="ヒラギノ角ゴ Pro W3" charset="0"/>
      </a:defRPr>
    </a:lvl7pPr>
    <a:lvl8pPr marL="3200400" algn="l" defTabSz="457200" rtl="0" eaLnBrk="1" latinLnBrk="0" hangingPunct="1">
      <a:defRPr sz="4400" kern="1200">
        <a:solidFill>
          <a:srgbClr val="000000"/>
        </a:solidFill>
        <a:latin typeface="Gill Sans" charset="0"/>
        <a:ea typeface="ヒラギノ角ゴ Pro W3" charset="0"/>
        <a:cs typeface="ヒラギノ角ゴ Pro W3" charset="0"/>
      </a:defRPr>
    </a:lvl8pPr>
    <a:lvl9pPr marL="3657600" algn="l" defTabSz="457200" rtl="0" eaLnBrk="1" latinLnBrk="0" hangingPunct="1">
      <a:defRPr sz="4400" kern="1200">
        <a:solidFill>
          <a:srgbClr val="000000"/>
        </a:solidFill>
        <a:latin typeface="Gill Sans" charset="0"/>
        <a:ea typeface="ヒラギノ角ゴ Pro W3" charset="0"/>
        <a:cs typeface="ヒラギノ角ゴ Pro W3"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Spillane" initials="" lastIdx="15" clrIdx="0"/>
  <p:cmAuthor id="1" name="Allison Kenney" initials="" lastIdx="0" clrIdx="1"/>
  <p:cmAuthor id="2" name="Kate Mertz"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FA6"/>
    <a:srgbClr val="0054A7"/>
    <a:srgbClr val="0066CA"/>
    <a:srgbClr val="00FF00"/>
    <a:srgbClr val="7CBCFF"/>
    <a:srgbClr val="0080FF"/>
    <a:srgbClr val="044D54"/>
    <a:srgbClr val="076F79"/>
    <a:srgbClr val="0C94A0"/>
    <a:srgbClr val="0747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74" autoAdjust="0"/>
    <p:restoredTop sz="86752" autoAdjust="0"/>
  </p:normalViewPr>
  <p:slideViewPr>
    <p:cSldViewPr>
      <p:cViewPr>
        <p:scale>
          <a:sx n="76" d="100"/>
          <a:sy n="76" d="100"/>
        </p:scale>
        <p:origin x="-304" y="9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Helvetica Neue Light" charset="0"/>
                <a:ea typeface="ヒラギノ角ゴ Pro W3" charset="-128"/>
                <a:cs typeface="ヒラギノ角ゴ Pro W3" charset="-128"/>
                <a:sym typeface="Helvetica Neue Light" charset="0"/>
              </a:defRPr>
            </a:lvl1pPr>
          </a:lstStyle>
          <a:p>
            <a:pPr>
              <a:defRPr/>
            </a:pPr>
            <a:endParaRPr lang="en-US"/>
          </a:p>
        </p:txBody>
      </p:sp>
      <p:sp>
        <p:nvSpPr>
          <p:cNvPr id="76803"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 Neue Light" charset="0"/>
                <a:ea typeface="ヒラギノ角ゴ Pro W3" charset="-128"/>
                <a:cs typeface="ヒラギノ角ゴ Pro W3" charset="-128"/>
                <a:sym typeface="Helvetica Neue Light"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5"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Helvetica Neue Light" charset="0"/>
                <a:ea typeface="ヒラギノ角ゴ Pro W3" charset="-128"/>
                <a:cs typeface="ヒラギノ角ゴ Pro W3" charset="-128"/>
                <a:sym typeface="Helvetica Neue Light" charset="0"/>
              </a:defRPr>
            </a:lvl1pPr>
          </a:lstStyle>
          <a:p>
            <a:pPr>
              <a:defRPr/>
            </a:pPr>
            <a:endParaRPr lang="en-US"/>
          </a:p>
        </p:txBody>
      </p:sp>
      <p:sp>
        <p:nvSpPr>
          <p:cNvPr id="76807"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Helvetica Neue Light" charset="0"/>
                <a:sym typeface="Helvetica Neue Light" charset="0"/>
              </a:defRPr>
            </a:lvl1pPr>
          </a:lstStyle>
          <a:p>
            <a:pPr>
              <a:defRPr/>
            </a:pPr>
            <a:fld id="{5E8AF2E8-2493-BE45-B0F6-8645A3CC4AB1}" type="slidenum">
              <a:rPr lang="en-US"/>
              <a:pPr>
                <a:defRPr/>
              </a:pPr>
              <a:t>‹#›</a:t>
            </a:fld>
            <a:endParaRPr lang="en-US"/>
          </a:p>
        </p:txBody>
      </p:sp>
    </p:spTree>
    <p:extLst>
      <p:ext uri="{BB962C8B-B14F-4D97-AF65-F5344CB8AC3E}">
        <p14:creationId xmlns:p14="http://schemas.microsoft.com/office/powerpoint/2010/main" val="357802320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Neue Light"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Helvetica Neue Light"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Helvetica Neue Light" charset="0"/>
        <a:ea typeface="ヒラギノ角ゴ Pro W3" charset="-128"/>
        <a:cs typeface="ヒラギノ角ゴ Pro W3" charset="-128"/>
      </a:defRPr>
    </a:lvl3pPr>
    <a:lvl4pPr marL="1371600" algn="l" rtl="0" eaLnBrk="0" fontAlgn="base" hangingPunct="0">
      <a:spcBef>
        <a:spcPct val="0"/>
      </a:spcBef>
      <a:spcAft>
        <a:spcPct val="0"/>
      </a:spcAft>
      <a:defRPr sz="1200" kern="1200">
        <a:solidFill>
          <a:schemeClr val="tx1"/>
        </a:solidFill>
        <a:latin typeface="Helvetica Neue Light" charset="0"/>
        <a:ea typeface="ヒラギノ角ゴ Pro W3" charset="-128"/>
        <a:cs typeface="ヒラギノ角ゴ Pro W3" charset="0"/>
      </a:defRPr>
    </a:lvl4pPr>
    <a:lvl5pPr marL="1828800" algn="l" rtl="0" eaLnBrk="0" fontAlgn="base" hangingPunct="0">
      <a:spcBef>
        <a:spcPct val="0"/>
      </a:spcBef>
      <a:spcAft>
        <a:spcPct val="0"/>
      </a:spcAft>
      <a:defRPr sz="1200" kern="1200">
        <a:solidFill>
          <a:schemeClr val="tx1"/>
        </a:solidFill>
        <a:latin typeface="Helvetica Neue Light"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4ACBAD23-ADA5-084A-A9FC-7EF6FC05A937}" type="slidenum">
              <a:rPr lang="en-US" sz="1200">
                <a:latin typeface="Helvetica Neue Light" charset="0"/>
              </a:rPr>
              <a:pPr eaLnBrk="1" hangingPunct="1"/>
              <a:t>1</a:t>
            </a:fld>
            <a:endParaRPr lang="en-US" sz="1200" dirty="0">
              <a:latin typeface="Helvetica Neue Light" charset="0"/>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When</a:t>
            </a:r>
            <a:r>
              <a:rPr lang="en-US" baseline="0" dirty="0" smtClean="0">
                <a:ea typeface="ＭＳ Ｐゴシック" charset="0"/>
                <a:cs typeface="ＭＳ Ｐゴシック" charset="0"/>
              </a:rPr>
              <a:t> Chris asked me to come and give one of the opening keynotes, my initial response was but I don’t know anything about Lesson Study … </a:t>
            </a:r>
          </a:p>
          <a:p>
            <a:pPr eaLnBrk="1" hangingPunct="1"/>
            <a:r>
              <a:rPr lang="en-US" baseline="0" dirty="0" smtClean="0">
                <a:ea typeface="ＭＳ Ｐゴシック" charset="0"/>
                <a:cs typeface="ＭＳ Ｐゴシック" charset="0"/>
              </a:rPr>
              <a:t>Having agreed to give this keynote, I spent some time reflecting on what I might have to say, based on my own research and development work, that might be of interest to you and indeed somewhat relevant to your work.</a:t>
            </a:r>
          </a:p>
          <a:p>
            <a:pPr eaLnBrk="1" hangingPunct="1"/>
            <a:r>
              <a:rPr lang="en-US" baseline="0" dirty="0" smtClean="0">
                <a:ea typeface="ＭＳ Ｐゴシック" charset="0"/>
                <a:cs typeface="ＭＳ Ｐゴシック" charset="0"/>
              </a:rPr>
              <a:t>Based on that reflection </a:t>
            </a:r>
          </a:p>
          <a:p>
            <a:pPr eaLnBrk="1" hangingPunct="1"/>
            <a:r>
              <a:rPr lang="en-US" baseline="0" dirty="0" smtClean="0">
                <a:ea typeface="ＭＳ Ｐゴシック" charset="0"/>
                <a:cs typeface="ＭＳ Ｐゴシック" charset="0"/>
              </a:rPr>
              <a:t>I want to argue with you today that Lesson study is a case of something … </a:t>
            </a:r>
          </a:p>
          <a:p>
            <a:pPr eaLnBrk="1" hangingPunct="1"/>
            <a:r>
              <a:rPr lang="en-US" baseline="0" dirty="0" smtClean="0">
                <a:ea typeface="ＭＳ Ｐゴシック" charset="0"/>
                <a:cs typeface="ＭＳ Ｐゴシック" charset="0"/>
              </a:rPr>
              <a:t>I want to argue with you, feel free to argue back at me, that lesson study is a case of something that I label in my own work as an organizational or school system routine.  I want to make my case to you today that lesson study is indeed a case of an organization or system routine.  Even if you disagree with me, and you should feel free to do that, I hope that what I have to stay will stimulate some new thinking on what I think is very important work.</a:t>
            </a:r>
          </a:p>
          <a:p>
            <a:pPr eaLnBrk="1" hangingPunct="1"/>
            <a:r>
              <a:rPr lang="en-US" baseline="0" dirty="0" smtClean="0">
                <a:ea typeface="ＭＳ Ｐゴシック" charset="0"/>
                <a:cs typeface="ＭＳ Ｐゴシック" charset="0"/>
              </a:rPr>
              <a:t>In making the case that lesson study is a case of an organizational routine intended to enable improvement in instruction, I also want to challenge you … I want to challenge you to reach beyond the work you are doing individually and collective on lesson study and speak more broadly – share your lessons – with scholars like me who do not do research and development work on lesson study BUT who have much to learn from research and development work on lesson study.  </a:t>
            </a:r>
          </a:p>
          <a:p>
            <a:pPr eaLnBrk="1" hangingPunct="1"/>
            <a:r>
              <a:rPr lang="en-US" baseline="0" dirty="0" smtClean="0">
                <a:ea typeface="ＭＳ Ｐゴシック" charset="0"/>
                <a:cs typeface="ＭＳ Ｐゴシック" charset="0"/>
              </a:rPr>
              <a:t>Do do so, I want to argue that you will have to grapple with what lesson study is a case of in the broad enterprise we call instructional or school improvement.  I offer you one way to do that but I am catholic in my tastes and there are other ways.  </a:t>
            </a:r>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EF520781-0E4D-E642-B2F2-EB9742059E31}" type="slidenum">
              <a:rPr lang="en-US" sz="1200">
                <a:latin typeface="Helvetica Neue Light" charset="0"/>
              </a:rPr>
              <a:pPr eaLnBrk="1" hangingPunct="1"/>
              <a:t>10</a:t>
            </a:fld>
            <a:endParaRPr lang="en-US" sz="1200">
              <a:latin typeface="Helvetica Neue Light" charset="0"/>
            </a:endParaRPr>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2C6F5BD4-EA2E-894B-B091-7E932BEB623E}" type="slidenum">
              <a:rPr lang="en-US" sz="1200">
                <a:latin typeface="Helvetica Neue Light" charset="0"/>
              </a:rPr>
              <a:pPr eaLnBrk="1" hangingPunct="1"/>
              <a:t>11</a:t>
            </a:fld>
            <a:endParaRPr lang="en-US" sz="1200">
              <a:latin typeface="Helvetica Neue Light"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798513" lvl="1" indent="-354013" eaLnBrk="1" hangingPunct="1"/>
            <a:r>
              <a:rPr lang="en-US" sz="2500">
                <a:latin typeface="Arial" charset="0"/>
                <a:ea typeface="ＭＳ Ｐゴシック" charset="0"/>
                <a:cs typeface="ＭＳ Ｐゴシック" charset="0"/>
              </a:rPr>
              <a:t>Practice is the central and anchoring concern. </a:t>
            </a:r>
          </a:p>
          <a:p>
            <a:pPr marL="798513" lvl="1" indent="-354013" eaLnBrk="1" hangingPunct="1"/>
            <a:r>
              <a:rPr lang="en-US" sz="2500">
                <a:latin typeface="Arial" charset="0"/>
                <a:ea typeface="ＭＳ Ｐゴシック" charset="0"/>
                <a:cs typeface="ＭＳ Ｐゴシック" charset="0"/>
              </a:rPr>
              <a:t>Practice is generated in the </a:t>
            </a:r>
            <a:r>
              <a:rPr lang="en-US" sz="2500" i="1">
                <a:latin typeface="Arial" charset="0"/>
                <a:ea typeface="ＭＳ Ｐゴシック" charset="0"/>
                <a:cs typeface="ＭＳ Ｐゴシック" charset="0"/>
              </a:rPr>
              <a:t>interactions</a:t>
            </a:r>
            <a:r>
              <a:rPr lang="en-US" sz="2500">
                <a:latin typeface="Arial" charset="0"/>
                <a:ea typeface="ＭＳ Ｐゴシック" charset="0"/>
                <a:cs typeface="ＭＳ Ｐゴシック" charset="0"/>
              </a:rPr>
              <a:t> of leaders, followers, and their situation; </a:t>
            </a:r>
            <a:r>
              <a:rPr lang="en-US" sz="2500" i="1">
                <a:latin typeface="Arial" charset="0"/>
                <a:ea typeface="ＭＳ Ｐゴシック" charset="0"/>
                <a:cs typeface="ＭＳ Ｐゴシック" charset="0"/>
              </a:rPr>
              <a:t>each element</a:t>
            </a:r>
            <a:r>
              <a:rPr lang="en-US" sz="2500">
                <a:latin typeface="Arial" charset="0"/>
                <a:ea typeface="ＭＳ Ｐゴシック" charset="0"/>
                <a:cs typeface="ＭＳ Ｐゴシック" charset="0"/>
              </a:rPr>
              <a:t> is essential. </a:t>
            </a:r>
          </a:p>
          <a:p>
            <a:pPr marL="798513" lvl="1" indent="-354013" eaLnBrk="1" hangingPunct="1"/>
            <a:r>
              <a:rPr lang="en-US" sz="2500">
                <a:latin typeface="Arial" charset="0"/>
                <a:ea typeface="ＭＳ Ｐゴシック" charset="0"/>
                <a:cs typeface="ＭＳ Ｐゴシック" charset="0"/>
              </a:rPr>
              <a:t>Practice and practices are not one and the same as practice is emergent … it involves improvisation</a:t>
            </a:r>
          </a:p>
          <a:p>
            <a:pPr marL="798513" lvl="1" indent="-354013" eaLnBrk="1" hangingPunct="1"/>
            <a:r>
              <a:rPr lang="en-US" sz="2500">
                <a:latin typeface="Arial" charset="0"/>
                <a:ea typeface="ＭＳ Ｐゴシック" charset="0"/>
                <a:cs typeface="ＭＳ Ｐゴシック" charset="0"/>
              </a:rPr>
              <a:t>Aspects of the situation both define practice and are defined through practice.</a:t>
            </a:r>
          </a:p>
          <a:p>
            <a:pPr marL="798513" lvl="1" indent="-354013" eaLnBrk="1" hangingPunct="1"/>
            <a:r>
              <a:rPr lang="en-US" sz="2500">
                <a:latin typeface="Arial" charset="0"/>
                <a:ea typeface="ＭＳ Ｐゴシック" charset="0"/>
                <a:cs typeface="ＭＳ Ｐゴシック" charset="0"/>
              </a:rPr>
              <a:t>Need to attend to the formal and informal organization</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6C3655DF-D3D8-F54E-8E93-448873B76F54}" type="slidenum">
              <a:rPr lang="en-US" sz="1200">
                <a:latin typeface="Helvetica Neue Light" charset="0"/>
              </a:rPr>
              <a:pPr eaLnBrk="1" hangingPunct="1"/>
              <a:t>12</a:t>
            </a:fld>
            <a:endParaRPr lang="en-US" sz="1200">
              <a:latin typeface="Helvetica Neue Light" charset="0"/>
            </a:endParaRPr>
          </a:p>
        </p:txBody>
      </p:sp>
      <p:sp>
        <p:nvSpPr>
          <p:cNvPr id="38914" name="Rectangle 1026"/>
          <p:cNvSpPr>
            <a:spLocks noGrp="1" noRot="1" noChangeAspect="1" noChangeArrowheads="1" noTextEdit="1"/>
          </p:cNvSpPr>
          <p:nvPr>
            <p:ph type="sldImg"/>
          </p:nvPr>
        </p:nvSpPr>
        <p:spPr>
          <a:ln/>
        </p:spPr>
      </p:sp>
      <p:sp>
        <p:nvSpPr>
          <p:cNvPr id="38915"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3D902176-D40E-1247-B531-AA5CB9F675CC}" type="slidenum">
              <a:rPr lang="en-US" sz="1200">
                <a:latin typeface="Helvetica Neue Light" charset="0"/>
              </a:rPr>
              <a:pPr eaLnBrk="1" hangingPunct="1"/>
              <a:t>13</a:t>
            </a:fld>
            <a:endParaRPr lang="en-US" sz="1200">
              <a:latin typeface="Helvetica Neue Light" charset="0"/>
            </a:endParaRPr>
          </a:p>
        </p:txBody>
      </p:sp>
      <p:sp>
        <p:nvSpPr>
          <p:cNvPr id="40962" name="Rectangle 2"/>
          <p:cNvSpPr>
            <a:spLocks noGrp="1" noRot="1" noChangeAspect="1" noChangeArrowheads="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82D6333F-C6C1-7A4D-86A2-EA2B6A8FD355}" type="slidenum">
              <a:rPr lang="en-US" sz="1200">
                <a:latin typeface="Helvetica Neue Light" charset="0"/>
              </a:rPr>
              <a:pPr eaLnBrk="1" hangingPunct="1"/>
              <a:t>14</a:t>
            </a:fld>
            <a:endParaRPr lang="en-US" sz="1200">
              <a:latin typeface="Helvetica Neue Light" charset="0"/>
            </a:endParaRPr>
          </a:p>
        </p:txBody>
      </p:sp>
      <p:sp>
        <p:nvSpPr>
          <p:cNvPr id="53250" name="Rectangle 2"/>
          <p:cNvSpPr>
            <a:spLocks noGrp="1" noRot="1" noChangeAspect="1" noChangeArrowheads="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IN part response to planned change … policy … but more broadly institutional change … </a:t>
            </a:r>
          </a:p>
          <a:p>
            <a:pPr eaLnBrk="1" hangingPunct="1"/>
            <a:r>
              <a:rPr lang="en-US" dirty="0"/>
              <a:t>Across all four schools leaders designed organizational routines to standardize their instructional program both vertically and horizontally, working to align classroom practice with the content covered in state and district standards and student assessments. </a:t>
            </a:r>
          </a:p>
          <a:p>
            <a:pPr eaLnBrk="1" hangingPunct="1"/>
            <a:r>
              <a:rPr lang="en-US" dirty="0"/>
              <a:t>Of note here is how the naming and form of these routines look somewhat between schools … on closer examination, however, routines with different names were designed to serve relatively similar functions … standardization, accountability, monitoring, and transparency </a:t>
            </a:r>
            <a:r>
              <a:rPr lang="en-US" dirty="0">
                <a:solidFill>
                  <a:srgbClr val="FF0000"/>
                </a:solidFill>
              </a:rPr>
              <a:t>… </a:t>
            </a:r>
          </a:p>
          <a:p>
            <a:pPr eaLnBrk="1" hangingPunct="1"/>
            <a:r>
              <a:rPr lang="en-US" dirty="0">
                <a:solidFill>
                  <a:srgbClr val="FF0000"/>
                </a:solidFill>
              </a:rPr>
              <a:t>Organizational routines embody particular representations of what constitutes good teaching and how to go about the work of instructional improvement … </a:t>
            </a:r>
          </a:p>
          <a:p>
            <a:pPr eaLnBrk="1" hangingPunct="1"/>
            <a:r>
              <a:rPr lang="en-US" dirty="0">
                <a:cs typeface="MS PGothic" charset="0"/>
              </a:rPr>
              <a:t>locally designed meditational means have to be analyzed as part of a wider system that extends beyond the school to the educational sector made up of other schools, district offices, state and federal education agencies as well as an array of extra system agencies</a:t>
            </a:r>
            <a:r>
              <a:rPr lang="en-US" dirty="0"/>
              <a:t> </a:t>
            </a:r>
            <a:endParaRPr lang="en-US" dirty="0">
              <a:solidFill>
                <a:srgbClr val="FF0000"/>
              </a:solidFill>
            </a:endParaRPr>
          </a:p>
          <a:p>
            <a:pPr eaLnBrk="1" hangingPunct="1"/>
            <a:r>
              <a:rPr lang="en-US" dirty="0">
                <a:cs typeface="MS PGothic" charset="0"/>
              </a:rPr>
              <a:t>Social interactions are enabled and constrained by various organizational, institutional and cultural artifacts; many of which, we don’t even notice. </a:t>
            </a:r>
          </a:p>
          <a:p>
            <a:pPr eaLnBrk="1" hangingPunct="1"/>
            <a:r>
              <a:rPr lang="en-US" dirty="0">
                <a:cs typeface="MS PGothic" charset="0"/>
              </a:rPr>
              <a:t>the ostensive aspect of routines structure interactions in particular ways enabling</a:t>
            </a:r>
            <a:r>
              <a:rPr lang="en-US" dirty="0"/>
              <a:t> </a:t>
            </a:r>
            <a:endParaRPr lang="en-US" dirty="0">
              <a:solidFill>
                <a:srgbClr val="FF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B5B2F3C0-FE83-7F4A-B52D-FC70E1D85A20}" type="slidenum">
              <a:rPr lang="en-US" sz="1200">
                <a:latin typeface="Helvetica Neue Light" charset="0"/>
              </a:rPr>
              <a:pPr eaLnBrk="1" hangingPunct="1"/>
              <a:t>15</a:t>
            </a:fld>
            <a:endParaRPr lang="en-US" sz="1200">
              <a:latin typeface="Helvetica Neue Light"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Organizational </a:t>
            </a:r>
            <a:r>
              <a:rPr lang="en-US" dirty="0"/>
              <a:t>routines, staples in all organizations, serve various functions including enabling efficient coordinated action, reducing conflict about how to do organizational work, and storing organizational experiences (Levitt &amp; March, 1988; March, 1991; </a:t>
            </a:r>
            <a:r>
              <a:rPr lang="en-US" dirty="0" err="1"/>
              <a:t>Argote</a:t>
            </a:r>
            <a:r>
              <a:rPr lang="en-US" dirty="0"/>
              <a:t>, 1999)</a:t>
            </a:r>
          </a:p>
          <a:p>
            <a:pPr eaLnBrk="1" hangingPunct="1"/>
            <a:r>
              <a:rPr lang="en-US" dirty="0"/>
              <a:t>Some  stress their role in preserving the status), others show how routines can be mechanisms for change (Feldman &amp; </a:t>
            </a:r>
            <a:r>
              <a:rPr lang="en-US" dirty="0" err="1"/>
              <a:t>Pentland</a:t>
            </a:r>
            <a:r>
              <a:rPr lang="en-US" dirty="0"/>
              <a:t>, 2003; </a:t>
            </a:r>
            <a:r>
              <a:rPr lang="en-US" dirty="0" err="1"/>
              <a:t>Sherer</a:t>
            </a:r>
            <a:r>
              <a:rPr lang="en-US" dirty="0"/>
              <a:t> &amp; Spillane, 2010). </a:t>
            </a:r>
          </a:p>
          <a:p>
            <a:pPr eaLnBrk="1" hangingPunct="1"/>
            <a:r>
              <a:rPr lang="en-US" dirty="0"/>
              <a:t>Limitations –rigidity, mundane, explicitly stored (recipe for routines stored somewhere). “</a:t>
            </a:r>
            <a:r>
              <a:rPr lang="en-US" altLang="ja-JP" dirty="0"/>
              <a:t>In contrast, when action is taken as central and grounded in habit, the organism, or organization, is much more an historical being.</a:t>
            </a:r>
            <a:r>
              <a:rPr lang="en-US" dirty="0"/>
              <a:t>”</a:t>
            </a:r>
            <a:r>
              <a:rPr lang="en-US" altLang="ja-JP" dirty="0"/>
              <a:t> may privilege formal organization</a:t>
            </a:r>
          </a:p>
          <a:p>
            <a:pPr eaLnBrk="1" hangingPunct="1"/>
            <a:r>
              <a:rPr lang="en-US" dirty="0"/>
              <a:t>Strengths – patterned behavior, draw attention to both change and constancy in organizations</a:t>
            </a:r>
          </a:p>
          <a:p>
            <a:pPr eaLnBrk="1" hangingPunct="1"/>
            <a:r>
              <a:rPr lang="en-US"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AC989186-DD6A-584D-8E4F-6F80D7FF80D6}" type="slidenum">
              <a:rPr lang="en-US" sz="1200">
                <a:latin typeface="Helvetica Neue Light" charset="0"/>
              </a:rPr>
              <a:pPr eaLnBrk="1" hangingPunct="1"/>
              <a:t>16</a:t>
            </a:fld>
            <a:endParaRPr lang="en-US" sz="1200">
              <a:latin typeface="Helvetica Neue Light"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Taken for granted staples in every day life</a:t>
            </a:r>
            <a:r>
              <a:rPr lang="en-US" baseline="0" dirty="0" smtClean="0"/>
              <a:t> in any organization or system for that matter</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37931725" indent="-37474525" eaLnBrk="0" hangingPunct="0">
              <a:defRPr sz="4000">
                <a:solidFill>
                  <a:srgbClr val="000000"/>
                </a:solidFill>
                <a:latin typeface="Gill Sans" charset="0"/>
                <a:ea typeface="ヒラギノ角ゴ Pro W3" charset="0"/>
                <a:cs typeface="ヒラギノ角ゴ Pro W3" charset="0"/>
              </a:defRPr>
            </a:lvl2pPr>
            <a:lvl3pPr eaLnBrk="0" hangingPunct="0">
              <a:defRPr sz="4000">
                <a:solidFill>
                  <a:srgbClr val="000000"/>
                </a:solidFill>
                <a:latin typeface="Gill Sans" charset="0"/>
                <a:ea typeface="ヒラギノ角ゴ Pro W3" charset="0"/>
                <a:cs typeface="ヒラギノ角ゴ Pro W3" charset="0"/>
              </a:defRPr>
            </a:lvl3pPr>
            <a:lvl4pPr eaLnBrk="0" hangingPunct="0">
              <a:defRPr sz="4000">
                <a:solidFill>
                  <a:srgbClr val="000000"/>
                </a:solidFill>
                <a:latin typeface="Gill Sans" charset="0"/>
                <a:ea typeface="ヒラギノ角ゴ Pro W3" charset="0"/>
                <a:cs typeface="ヒラギノ角ゴ Pro W3" charset="0"/>
              </a:defRPr>
            </a:lvl4pPr>
            <a:lvl5pPr eaLnBrk="0" hangingPunct="0">
              <a:defRPr sz="4000">
                <a:solidFill>
                  <a:srgbClr val="000000"/>
                </a:solidFill>
                <a:latin typeface="Gill Sans" charset="0"/>
                <a:ea typeface="ヒラギノ角ゴ Pro W3" charset="0"/>
                <a:cs typeface="ヒラギノ角ゴ Pro W3" charset="0"/>
              </a:defRPr>
            </a:lvl5pPr>
            <a:lvl6pPr marL="4572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9144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13716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18288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69D0D18C-2B6D-1945-8C49-86CFECFCCF56}" type="slidenum">
              <a:rPr lang="en-US" sz="1200">
                <a:latin typeface="Helvetica Neue Light" charset="0"/>
              </a:rPr>
              <a:pPr eaLnBrk="1" hangingPunct="1"/>
              <a:t>17</a:t>
            </a:fld>
            <a:endParaRPr lang="en-US" sz="1200">
              <a:latin typeface="Helvetica Neue Light"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This is what I mean by the formal structure … what we might think about as an infrastructu</a:t>
            </a:r>
            <a:r>
              <a:rPr lang="en-US" baseline="0" dirty="0" smtClean="0"/>
              <a:t>re for instruction and classroom improvement …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303422C9-D45E-8D46-842E-82AEF9BA16F7}" type="slidenum">
              <a:rPr lang="en-US" sz="1200">
                <a:latin typeface="Helvetica Neue Light" charset="0"/>
              </a:rPr>
              <a:pPr eaLnBrk="1" hangingPunct="1"/>
              <a:t>18</a:t>
            </a:fld>
            <a:endParaRPr lang="en-US" sz="1200">
              <a:latin typeface="Helvetica Neue Light" charset="0"/>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Building infrastructures to support practice … </a:t>
            </a:r>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FD18EAEA-4C2B-474A-88B1-8491DE7B31CF}" type="slidenum">
              <a:rPr lang="en-US" sz="1200">
                <a:latin typeface="Helvetica Neue Light" charset="0"/>
              </a:rPr>
              <a:pPr eaLnBrk="1" hangingPunct="1"/>
              <a:t>19</a:t>
            </a:fld>
            <a:endParaRPr lang="en-US" sz="1200">
              <a:latin typeface="Helvetica Neue Light" charset="0"/>
            </a:endParaRPr>
          </a:p>
        </p:txBody>
      </p:sp>
      <p:sp>
        <p:nvSpPr>
          <p:cNvPr id="44034" name="Rectangle 2"/>
          <p:cNvSpPr>
            <a:spLocks noGrp="1" noRot="1" noChangeAspect="1" noChangeArrowheads="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A </a:t>
            </a:r>
            <a:r>
              <a:rPr lang="en-US" dirty="0">
                <a:ea typeface="ＭＳ Ｐゴシック" charset="0"/>
                <a:cs typeface="ＭＳ Ｐゴシック" charset="0"/>
              </a:rPr>
              <a:t>closer look at one routine at Adams</a:t>
            </a:r>
            <a:r>
              <a:rPr lang="en-US" dirty="0" smtClean="0">
                <a:ea typeface="ＭＳ Ｐゴシック" charset="0"/>
                <a:cs typeface="ＭＳ Ｐゴシック" charset="0"/>
              </a:rPr>
              <a:t>, School </a:t>
            </a:r>
            <a:r>
              <a:rPr lang="en-US" dirty="0">
                <a:ea typeface="ＭＳ Ｐゴシック" charset="0"/>
                <a:cs typeface="ＭＳ Ｐゴシック" charset="0"/>
              </a:rPr>
              <a:t>leaders used the results of the Five Week Assessment to target intervention </a:t>
            </a:r>
            <a:r>
              <a:rPr lang="en-US" dirty="0" smtClean="0">
                <a:ea typeface="ＭＳ Ｐゴシック" charset="0"/>
                <a:cs typeface="ＭＳ Ｐゴシック" charset="0"/>
              </a:rPr>
              <a:t>strategies/</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monitor </a:t>
            </a:r>
            <a:r>
              <a:rPr lang="en-US" dirty="0">
                <a:ea typeface="ＭＳ Ｐゴシック" charset="0"/>
                <a:cs typeface="ＭＳ Ｐゴシック" charset="0"/>
              </a:rPr>
              <a:t>progress on the school’s goals for instructional improvement, and focus professional development. In addition, the routine made some dimensions of teaching practice more transparent as student performance was regularly measured for every teacher in Grades 1 to 8</a:t>
            </a:r>
            <a:r>
              <a:rPr lang="en-US" dirty="0" smtClean="0">
                <a:ea typeface="ＭＳ Ｐゴシック" charset="0"/>
                <a:cs typeface="ＭＳ Ｐゴシック" charset="0"/>
              </a:rPr>
              <a:t>. Based </a:t>
            </a:r>
            <a:r>
              <a:rPr lang="en-US" dirty="0">
                <a:ea typeface="ＭＳ Ｐゴシック" charset="0"/>
                <a:cs typeface="ＭＳ Ｐゴシック" charset="0"/>
              </a:rPr>
              <a:t>on an analysis the ITBS, school leaders and a group of teachers created benchmarks for student achievement and developed tests to assess student performance on them. </a:t>
            </a:r>
          </a:p>
          <a:p>
            <a:pPr eaLnBrk="1" hangingPunct="1"/>
            <a:r>
              <a:rPr lang="en-US" dirty="0">
                <a:ea typeface="ＭＳ Ｐゴシック" charset="0"/>
                <a:cs typeface="ＭＳ Ｐゴシック" charset="0"/>
              </a:rPr>
              <a:t>As part of this routine, students in Grades 1 to 8 were tested every five weeks on mathematics, reading, and writing. </a:t>
            </a: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09" indent="-285734" eaLnBrk="0" hangingPunct="0">
              <a:defRPr sz="4000">
                <a:solidFill>
                  <a:srgbClr val="000000"/>
                </a:solidFill>
                <a:latin typeface="Gill Sans" charset="0"/>
                <a:ea typeface="ヒラギノ角ゴ Pro W3" charset="0"/>
                <a:cs typeface="ヒラギノ角ゴ Pro W3" charset="0"/>
              </a:defRPr>
            </a:lvl2pPr>
            <a:lvl3pPr marL="1142937" indent="-228587" eaLnBrk="0" hangingPunct="0">
              <a:defRPr sz="4000">
                <a:solidFill>
                  <a:srgbClr val="000000"/>
                </a:solidFill>
                <a:latin typeface="Gill Sans" charset="0"/>
                <a:ea typeface="ヒラギノ角ゴ Pro W3" charset="0"/>
                <a:cs typeface="ヒラギノ角ゴ Pro W3" charset="0"/>
              </a:defRPr>
            </a:lvl3pPr>
            <a:lvl4pPr marL="1600112" indent="-228587" eaLnBrk="0" hangingPunct="0">
              <a:defRPr sz="4000">
                <a:solidFill>
                  <a:srgbClr val="000000"/>
                </a:solidFill>
                <a:latin typeface="Gill Sans" charset="0"/>
                <a:ea typeface="ヒラギノ角ゴ Pro W3" charset="0"/>
                <a:cs typeface="ヒラギノ角ゴ Pro W3" charset="0"/>
              </a:defRPr>
            </a:lvl4pPr>
            <a:lvl5pPr marL="2057287" indent="-228587" eaLnBrk="0" hangingPunct="0">
              <a:defRPr sz="4000">
                <a:solidFill>
                  <a:srgbClr val="000000"/>
                </a:solidFill>
                <a:latin typeface="Gill Sans" charset="0"/>
                <a:ea typeface="ヒラギノ角ゴ Pro W3" charset="0"/>
                <a:cs typeface="ヒラギノ角ゴ Pro W3" charset="0"/>
              </a:defRPr>
            </a:lvl5pPr>
            <a:lvl6pPr marL="2514461"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635"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8810"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5985"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2142FEFC-F819-0541-9F06-B707572B6D8B}" type="slidenum">
              <a:rPr lang="en-US" sz="1200">
                <a:latin typeface="Helvetica Neue Light" charset="0"/>
              </a:rPr>
              <a:pPr eaLnBrk="1" hangingPunct="1"/>
              <a:t>2</a:t>
            </a:fld>
            <a:endParaRPr lang="en-US" sz="1200">
              <a:latin typeface="Helvetica Neue Light"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eaLnBrk="1" hangingPunct="1"/>
            <a:r>
              <a:rPr lang="en-US" dirty="0" smtClean="0">
                <a:ea typeface="ＭＳ Ｐゴシック" charset="0"/>
                <a:cs typeface="ＭＳ Ｐゴシック" charset="0"/>
              </a:rPr>
              <a:t>School </a:t>
            </a:r>
            <a:r>
              <a:rPr lang="en-US" dirty="0">
                <a:ea typeface="ＭＳ Ｐゴシック" charset="0"/>
                <a:cs typeface="ＭＳ Ｐゴシック" charset="0"/>
              </a:rPr>
              <a:t>Improvement needs to be about instructional improvement … </a:t>
            </a:r>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The bottom line</a:t>
            </a:r>
            <a:r>
              <a:rPr lang="en-US" baseline="0" dirty="0" smtClean="0">
                <a:ea typeface="ＭＳ Ｐゴシック" charset="0"/>
                <a:cs typeface="ＭＳ Ｐゴシック" charset="0"/>
              </a:rPr>
              <a:t> is improving students’ opportunities to learn in school</a:t>
            </a:r>
          </a:p>
          <a:p>
            <a:pPr eaLnBrk="1" hangingPunct="1"/>
            <a:r>
              <a:rPr lang="en-US" baseline="0" dirty="0" smtClean="0">
                <a:ea typeface="ＭＳ Ｐゴシック" charset="0"/>
                <a:cs typeface="ＭＳ Ｐゴシック" charset="0"/>
              </a:rPr>
              <a:t>Depends on classroom teaching – what gets taught/how </a:t>
            </a:r>
          </a:p>
          <a:p>
            <a:pPr eaLnBrk="1" hangingPunct="1"/>
            <a:r>
              <a:rPr lang="en-US" baseline="0" dirty="0" smtClean="0">
                <a:ea typeface="ＭＳ Ｐゴシック" charset="0"/>
                <a:cs typeface="ＭＳ Ｐゴシック" charset="0"/>
              </a:rPr>
              <a:t>That depends in part on teachers’ will and capacity</a:t>
            </a:r>
          </a:p>
          <a:p>
            <a:pPr eaLnBrk="1" hangingPunct="1"/>
            <a:r>
              <a:rPr lang="en-US" baseline="0" dirty="0" smtClean="0">
                <a:ea typeface="ＭＳ Ｐゴシック" charset="0"/>
                <a:cs typeface="ＭＳ Ｐゴシック" charset="0"/>
              </a:rPr>
              <a:t>AND, on the infrastructure that supports classroom instruction and improvement in instruction … local school organization, district infrastructure, etc.  </a:t>
            </a:r>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92521F49-4F04-D447-998A-FF177F5A3EE7}" type="slidenum">
              <a:rPr lang="en-US" sz="1200">
                <a:latin typeface="Helvetica Neue Light" charset="0"/>
              </a:rPr>
              <a:pPr eaLnBrk="1" hangingPunct="1"/>
              <a:t>23</a:t>
            </a:fld>
            <a:endParaRPr lang="en-US" sz="1200" dirty="0">
              <a:latin typeface="Helvetica Neue Light" charset="0"/>
            </a:endParaRPr>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charset="0"/>
                <a:cs typeface="ＭＳ Ｐゴシック" charset="0"/>
              </a:rPr>
              <a:t>Extrapolate a number of things/directions for R&amp;D on school leadership and management from this work  that have focused our work over the past several years and that I want to focus in on now. </a:t>
            </a:r>
          </a:p>
          <a:p>
            <a:pPr marL="228600" marR="0" indent="-228600" algn="l" defTabSz="914400" rtl="0" eaLnBrk="1" fontAlgn="base" latinLnBrk="0" hangingPunct="1">
              <a:lnSpc>
                <a:spcPct val="100000"/>
              </a:lnSpc>
              <a:spcBef>
                <a:spcPct val="0"/>
              </a:spcBef>
              <a:spcAft>
                <a:spcPct val="0"/>
              </a:spcAft>
              <a:buClrTx/>
              <a:buSzTx/>
              <a:buFontTx/>
              <a:buAutoNum type="arabicParenR"/>
              <a:tabLst/>
              <a:defRPr/>
            </a:pPr>
            <a:r>
              <a:rPr lang="en-US" baseline="0" dirty="0" smtClean="0">
                <a:ea typeface="ＭＳ Ｐゴシック" charset="0"/>
                <a:cs typeface="ＭＳ Ｐゴシック" charset="0"/>
              </a:rPr>
              <a:t>that gets beyond an exclusive focus on </a:t>
            </a:r>
            <a:r>
              <a:rPr lang="en-US" baseline="0" dirty="0" smtClean="0"/>
              <a:t>the school principal to consider others who take responsibility ….</a:t>
            </a:r>
          </a:p>
          <a:p>
            <a:pPr marL="228600" marR="0" indent="-228600" algn="l" defTabSz="914400" rtl="0" eaLnBrk="1" fontAlgn="base" latinLnBrk="0" hangingPunct="1">
              <a:lnSpc>
                <a:spcPct val="100000"/>
              </a:lnSpc>
              <a:spcBef>
                <a:spcPct val="0"/>
              </a:spcBef>
              <a:spcAft>
                <a:spcPct val="0"/>
              </a:spcAft>
              <a:buClrTx/>
              <a:buSzTx/>
              <a:buFontTx/>
              <a:buAutoNum type="arabicParenR"/>
              <a:tabLst/>
              <a:defRPr/>
            </a:pPr>
            <a:r>
              <a:rPr lang="en-US" baseline="0" dirty="0" smtClean="0"/>
              <a:t>get beyond notions of practice as individual action to thinking about interactions and how the expertise may be in between … </a:t>
            </a:r>
          </a:p>
          <a:p>
            <a:pPr marL="228600" marR="0" indent="-228600" algn="l" defTabSz="914400" rtl="0" eaLnBrk="1" fontAlgn="base" latinLnBrk="0" hangingPunct="1">
              <a:lnSpc>
                <a:spcPct val="100000"/>
              </a:lnSpc>
              <a:spcBef>
                <a:spcPct val="0"/>
              </a:spcBef>
              <a:spcAft>
                <a:spcPct val="0"/>
              </a:spcAft>
              <a:buClrTx/>
              <a:buSzTx/>
              <a:buFontTx/>
              <a:buAutoNum type="arabicParenR"/>
              <a:tabLst/>
              <a:defRPr/>
            </a:pPr>
            <a:r>
              <a:rPr lang="en-US" baseline="0" dirty="0" smtClean="0"/>
              <a:t>broaden beyond interactions to develop a better understanding of how formal structure is not only a product of administrative practice BUT fundamentally shapes/defines that practice.  </a:t>
            </a:r>
            <a:endParaRPr lang="en-US"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8E4A97B0-555F-9348-A150-38546A26DB20}" type="slidenum">
              <a:rPr lang="en-US" sz="1200">
                <a:latin typeface="Helvetica Neue Light" charset="0"/>
              </a:rPr>
              <a:pPr eaLnBrk="1" hangingPunct="1"/>
              <a:t>25</a:t>
            </a:fld>
            <a:endParaRPr lang="en-US" sz="1200">
              <a:latin typeface="Helvetica Neue Light" charset="0"/>
            </a:endParaRPr>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538"/>
              </a:spcBef>
              <a:buClr>
                <a:srgbClr val="000000"/>
              </a:buClr>
              <a:buFont typeface="Lucida Grande" charset="0"/>
              <a:buNone/>
            </a:pPr>
            <a:r>
              <a:rPr lang="en-US"/>
              <a:t>Our analysis of the performative aspect of organizational routines (a part of the formal structure) shows that, rather than buffering instruction from external regulation, these routines in practice promoted coupling of govern- ment regulation and classroom teaching. These routines promoted coupling because school leaders used state and district regulation as templates and ru- brics in performing key technical efficiency functions including standardiz- ing the instructional program, setting and maintaining direction, identifying and addressing needs including professional development, and monitoring instruction. </a:t>
            </a:r>
            <a:endParaRPr lang="en-US" sz="1600">
              <a:solidFill>
                <a:srgbClr val="000000"/>
              </a:solidFill>
              <a:latin typeface="Lucida Grande" charset="0"/>
              <a:cs typeface="Lucida Grande" charset="0"/>
              <a:sym typeface="Lucida Gran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23298E30-D6A2-A142-9420-B49F7067EB99}" type="slidenum">
              <a:rPr lang="en-US" sz="1200">
                <a:latin typeface="Helvetica Neue Light" charset="0"/>
              </a:rPr>
              <a:pPr eaLnBrk="1" hangingPunct="1"/>
              <a:t>26</a:t>
            </a:fld>
            <a:endParaRPr lang="en-US" sz="1200">
              <a:latin typeface="Helvetica Neue Light" charset="0"/>
            </a:endParaRPr>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7F18354F-9367-914D-A7CD-66378E0D5D0E}" type="slidenum">
              <a:rPr lang="en-US" sz="1200">
                <a:latin typeface="Helvetica Neue Light" charset="0"/>
              </a:rPr>
              <a:pPr eaLnBrk="1" hangingPunct="1"/>
              <a:t>27</a:t>
            </a:fld>
            <a:endParaRPr lang="en-US" sz="1200">
              <a:latin typeface="Helvetica Neue Light" charset="0"/>
            </a:endParaRPr>
          </a:p>
        </p:txBody>
      </p:sp>
      <p:sp>
        <p:nvSpPr>
          <p:cNvPr id="58370" name="Rectangle 2"/>
          <p:cNvSpPr>
            <a:spLocks noGrp="1" noRot="1" noChangeAspect="1" noChangeArrowheads="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NOTE </a:t>
            </a:r>
            <a:r>
              <a:rPr lang="en-US" dirty="0">
                <a:ea typeface="ＭＳ Ｐゴシック" charset="0"/>
                <a:cs typeface="ＭＳ Ｐゴシック" charset="0"/>
              </a:rPr>
              <a:t>here how government standards and tests are invoked INDIRECTLY through local proxies for external policy </a:t>
            </a:r>
            <a:r>
              <a:rPr lang="en-US" dirty="0" smtClean="0">
                <a:ea typeface="ＭＳ Ｐゴシック" charset="0"/>
                <a:cs typeface="ＭＳ Ｐゴシック" charset="0"/>
              </a:rPr>
              <a:t>… </a:t>
            </a:r>
          </a:p>
          <a:p>
            <a:pPr eaLnBrk="1" hangingPunct="1"/>
            <a:r>
              <a:rPr lang="en-US" dirty="0" smtClean="0">
                <a:ea typeface="ＭＳ Ｐゴシック" charset="0"/>
                <a:cs typeface="ＭＳ Ｐゴシック" charset="0"/>
              </a:rPr>
              <a:t>By </a:t>
            </a:r>
            <a:r>
              <a:rPr lang="en-US" dirty="0">
                <a:ea typeface="ＭＳ Ｐゴシック" charset="0"/>
                <a:cs typeface="ＭＳ Ｐゴシック" charset="0"/>
              </a:rPr>
              <a:t>virtue of participation in the performance of these local organizational routines, school staff members </a:t>
            </a:r>
            <a:r>
              <a:rPr lang="en-US" dirty="0" smtClean="0">
                <a:ea typeface="ＭＳ Ｐゴシック" charset="0"/>
                <a:cs typeface="ＭＳ Ｐゴシック" charset="0"/>
              </a:rPr>
              <a:t>began to standardize content</a:t>
            </a:r>
            <a:r>
              <a:rPr lang="en-US" baseline="0" dirty="0" smtClean="0">
                <a:ea typeface="ＭＳ Ｐゴシック" charset="0"/>
                <a:cs typeface="ＭＳ Ｐゴシック" charset="0"/>
              </a:rPr>
              <a:t> coverage vertically and horizontally, </a:t>
            </a:r>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For </a:t>
            </a:r>
            <a:r>
              <a:rPr lang="en-US" dirty="0">
                <a:ea typeface="ＭＳ Ｐゴシック" charset="0"/>
                <a:cs typeface="ＭＳ Ｐゴシック" charset="0"/>
              </a:rPr>
              <a:t>example, by participating in the Five Week Assessment </a:t>
            </a:r>
            <a:r>
              <a:rPr lang="en-US" dirty="0" smtClean="0">
                <a:ea typeface="ＭＳ Ｐゴシック" charset="0"/>
                <a:cs typeface="ＭＳ Ｐゴシック" charset="0"/>
              </a:rPr>
              <a:t>the </a:t>
            </a:r>
            <a:r>
              <a:rPr lang="en-US" dirty="0">
                <a:ea typeface="ＭＳ Ｐゴシック" charset="0"/>
                <a:cs typeface="ＭＳ Ｐゴシック" charset="0"/>
              </a:rPr>
              <a:t>school’s staff monitored their own compliance with government regulations and came to accept instructional transparency, standardization, and monitoring as the way things ought to be. As a result, </a:t>
            </a:r>
            <a:r>
              <a:rPr lang="en-US" dirty="0" smtClean="0">
                <a:ea typeface="ＭＳ Ｐゴシック" charset="0"/>
                <a:cs typeface="ＭＳ Ｐゴシック" charset="0"/>
              </a:rPr>
              <a:t>external </a:t>
            </a:r>
            <a:r>
              <a:rPr lang="en-US" dirty="0">
                <a:ea typeface="ＭＳ Ｐゴシック" charset="0"/>
                <a:cs typeface="ＭＳ Ｐゴシック" charset="0"/>
              </a:rPr>
              <a:t>enforcement in the form of government incentives and sanctions is not the only thing at play; staff participation in the performance of organizational routines that embody key regulatory ideals also appears to be important. In this way, changes in school norms are forged, at least in part, through trans- forming organizational routines, an aspect of the formal structure, that in turn influences administrative practice. Administrative practice, as jointly enacted by school staff in the performance of organizational routines and structured by the ostensive aspect of the routine, enacts school norms.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BA461696-1699-104F-B195-316987E1A934}" type="slidenum">
              <a:rPr lang="en-US" sz="1200">
                <a:latin typeface="Helvetica Neue Light" charset="0"/>
              </a:rPr>
              <a:pPr eaLnBrk="1" hangingPunct="1"/>
              <a:t>28</a:t>
            </a:fld>
            <a:endParaRPr lang="en-US" sz="1200">
              <a:latin typeface="Helvetica Neue Light" charset="0"/>
            </a:endParaRPr>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lvl="3" defTabSz="606425" eaLnBrk="1" hangingPunct="1">
              <a:lnSpc>
                <a:spcPct val="90000"/>
              </a:lnSpc>
              <a:buFontTx/>
              <a:buChar char="•"/>
            </a:pPr>
            <a:r>
              <a:rPr lang="en-US" dirty="0">
                <a:ea typeface="ヒラギノ角ゴ Pro W3" charset="0"/>
              </a:rPr>
              <a:t> Some aspect of instruction was addressed in over 80% of the organizational routines ( ranging from 100% at </a:t>
            </a:r>
            <a:r>
              <a:rPr lang="en-US" dirty="0" smtClean="0">
                <a:ea typeface="ヒラギノ角ゴ Pro W3" charset="0"/>
              </a:rPr>
              <a:t>Adams to </a:t>
            </a:r>
            <a:r>
              <a:rPr lang="en-US" dirty="0">
                <a:ea typeface="ヒラギノ角ゴ Pro W3" charset="0"/>
              </a:rPr>
              <a:t>82% at Kelly). </a:t>
            </a:r>
          </a:p>
          <a:p>
            <a:pPr lvl="3" defTabSz="606425" eaLnBrk="1" hangingPunct="1">
              <a:lnSpc>
                <a:spcPct val="90000"/>
              </a:lnSpc>
              <a:buFontTx/>
              <a:buChar char="•"/>
            </a:pPr>
            <a:r>
              <a:rPr lang="en-US" dirty="0">
                <a:ea typeface="ヒラギノ角ゴ Pro W3" charset="0"/>
              </a:rPr>
              <a:t> Government regulation also featured prominently in the performance of routines (ranging from 67% at Baxter to 80% at </a:t>
            </a:r>
            <a:r>
              <a:rPr lang="en-US" dirty="0" err="1">
                <a:ea typeface="ヒラギノ角ゴ Pro W3" charset="0"/>
              </a:rPr>
              <a:t>Kosten</a:t>
            </a:r>
            <a:r>
              <a:rPr lang="en-US" dirty="0">
                <a:ea typeface="ヒラギノ角ゴ Pro W3" charset="0"/>
              </a:rPr>
              <a:t>).</a:t>
            </a:r>
          </a:p>
          <a:p>
            <a:pPr lvl="3" defTabSz="606425" eaLnBrk="1" hangingPunct="1">
              <a:lnSpc>
                <a:spcPct val="90000"/>
              </a:lnSpc>
              <a:buFontTx/>
              <a:buChar char="•"/>
            </a:pPr>
            <a:r>
              <a:rPr lang="en-US" dirty="0">
                <a:ea typeface="ヒラギノ角ゴ Pro W3" charset="0"/>
              </a:rPr>
              <a:t> Government regulation </a:t>
            </a:r>
            <a:r>
              <a:rPr lang="en-US" i="1" dirty="0">
                <a:ea typeface="ヒラギノ角ゴ Pro W3" charset="0"/>
              </a:rPr>
              <a:t>and</a:t>
            </a:r>
            <a:r>
              <a:rPr lang="en-US" dirty="0">
                <a:ea typeface="ヒラギノ角ゴ Pro W3" charset="0"/>
              </a:rPr>
              <a:t> instruction figured together in 67% or more of the routines we observed depending on the school …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09" indent="-285734" eaLnBrk="0" hangingPunct="0">
              <a:defRPr sz="4000">
                <a:solidFill>
                  <a:srgbClr val="000000"/>
                </a:solidFill>
                <a:latin typeface="Gill Sans" charset="0"/>
                <a:ea typeface="ヒラギノ角ゴ Pro W3" charset="0"/>
                <a:cs typeface="ヒラギノ角ゴ Pro W3" charset="0"/>
              </a:defRPr>
            </a:lvl2pPr>
            <a:lvl3pPr marL="1142937" indent="-228587" eaLnBrk="0" hangingPunct="0">
              <a:defRPr sz="4000">
                <a:solidFill>
                  <a:srgbClr val="000000"/>
                </a:solidFill>
                <a:latin typeface="Gill Sans" charset="0"/>
                <a:ea typeface="ヒラギノ角ゴ Pro W3" charset="0"/>
                <a:cs typeface="ヒラギノ角ゴ Pro W3" charset="0"/>
              </a:defRPr>
            </a:lvl3pPr>
            <a:lvl4pPr marL="1600112" indent="-228587" eaLnBrk="0" hangingPunct="0">
              <a:defRPr sz="4000">
                <a:solidFill>
                  <a:srgbClr val="000000"/>
                </a:solidFill>
                <a:latin typeface="Gill Sans" charset="0"/>
                <a:ea typeface="ヒラギノ角ゴ Pro W3" charset="0"/>
                <a:cs typeface="ヒラギノ角ゴ Pro W3" charset="0"/>
              </a:defRPr>
            </a:lvl4pPr>
            <a:lvl5pPr marL="2057287" indent="-228587" eaLnBrk="0" hangingPunct="0">
              <a:defRPr sz="4000">
                <a:solidFill>
                  <a:srgbClr val="000000"/>
                </a:solidFill>
                <a:latin typeface="Gill Sans" charset="0"/>
                <a:ea typeface="ヒラギノ角ゴ Pro W3" charset="0"/>
                <a:cs typeface="ヒラギノ角ゴ Pro W3" charset="0"/>
              </a:defRPr>
            </a:lvl5pPr>
            <a:lvl6pPr marL="2514461"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635"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8810"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5985" indent="-228587"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03500CF5-815F-FE48-9F5F-7C8EA1AA09EC}" type="slidenum">
              <a:rPr lang="en-US" sz="1200">
                <a:latin typeface="Helvetica Neue Light" charset="0"/>
              </a:rPr>
              <a:pPr eaLnBrk="1" hangingPunct="1"/>
              <a:t>30</a:t>
            </a:fld>
            <a:endParaRPr lang="en-US" sz="1200">
              <a:latin typeface="Helvetica Neue Light"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1430" tIns="45716" rIns="91430" bIns="45716"/>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dirty="0" smtClean="0"/>
              <a:t>My </a:t>
            </a:r>
            <a:r>
              <a:rPr lang="en-US" dirty="0"/>
              <a:t>current work is, in many ways, another examination of how infrastructure serves as a mediator between policy and practice. This project focuses on math education, and we are looking at a more local level, the district. States are not only ones making policy, districts are too, in decisions to adopt new curricula or programs for example. In this study we look at one district’s efforts to design and redesign their infrastructure for teacher leadership in mathematics and how the infrastructure shapes school practice, or interactions among school staff, as explored in their advice and information networks.</a:t>
            </a:r>
          </a:p>
        </p:txBody>
      </p:sp>
      <p:sp>
        <p:nvSpPr>
          <p:cNvPr id="7270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51050CD9-180F-804B-9CD5-EAA43191347D}" type="slidenum">
              <a:rPr lang="en-US" sz="1200">
                <a:latin typeface="Helvetica Neue Light" charset="0"/>
              </a:rPr>
              <a:pPr eaLnBrk="1" hangingPunct="1"/>
              <a:t>31</a:t>
            </a:fld>
            <a:endParaRPr lang="en-US" sz="1200">
              <a:latin typeface="Helvetica Neue Light"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087B9814-983C-F647-8EF0-1B2ECF7D727B}" type="slidenum">
              <a:rPr lang="en-US" sz="1200">
                <a:latin typeface="Helvetica Neue Light" charset="0"/>
              </a:rPr>
              <a:pPr eaLnBrk="1" hangingPunct="1"/>
              <a:t>32</a:t>
            </a:fld>
            <a:endParaRPr lang="en-US" sz="1200">
              <a:latin typeface="Helvetica Neue Light"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r>
              <a:rPr lang="en-US"/>
              <a:t>1999-00</a:t>
            </a:r>
          </a:p>
          <a:p>
            <a:pPr eaLnBrk="1" hangingPunct="1"/>
            <a:r>
              <a:rPr lang="en-US"/>
              <a:t>00-01</a:t>
            </a:r>
          </a:p>
          <a:p>
            <a:pPr eaLnBrk="1" hangingPunct="1"/>
            <a:r>
              <a:rPr lang="en-US"/>
              <a:t>01-02</a:t>
            </a:r>
          </a:p>
          <a:p>
            <a:pPr eaLnBrk="1" hangingPunct="1"/>
            <a:r>
              <a:rPr lang="en-US"/>
              <a:t>02-03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587" lvl="1" indent="-228587" defTabSz="914350">
              <a:buFont typeface="+mj-lt"/>
              <a:buAutoNum type="arabicPeriod"/>
              <a:defRPr/>
            </a:pPr>
            <a:r>
              <a:rPr lang="en-US" sz="1100" dirty="0" smtClean="0"/>
              <a:t>How does knowledge get create in schools … </a:t>
            </a:r>
            <a:endParaRPr lang="en-US" sz="1100" dirty="0"/>
          </a:p>
          <a:p>
            <a:pPr marL="228587" lvl="1" indent="-228587" defTabSz="914350">
              <a:buFont typeface="+mj-lt"/>
              <a:buAutoNum type="arabicPeriod"/>
              <a:defRPr/>
            </a:pPr>
            <a:r>
              <a:rPr lang="en-US" sz="1100" dirty="0"/>
              <a:t>On the job interactions are associated with transfer of advice and information. </a:t>
            </a:r>
          </a:p>
          <a:p>
            <a:pPr marL="171441" lvl="1" indent="-171441" defTabSz="914350">
              <a:buFont typeface="Arial" pitchFamily="34" charset="0"/>
              <a:buChar char="•"/>
              <a:defRPr/>
            </a:pPr>
            <a:r>
              <a:rPr lang="en-US" sz="1100" u="sng" dirty="0"/>
              <a:t>Advice and information are fundamental building blocks for knowledge development</a:t>
            </a:r>
            <a:r>
              <a:rPr lang="en-US" sz="1100" dirty="0"/>
              <a:t>, a critical ingredient for instructional improvement in schools (Elmore, 1996; Hill, 2004). Shared through interactions….</a:t>
            </a:r>
          </a:p>
          <a:p>
            <a:pPr marL="171441" lvl="1" indent="-171441" defTabSz="914350">
              <a:buFont typeface="Arial" pitchFamily="34" charset="0"/>
              <a:buChar char="•"/>
              <a:defRPr/>
            </a:pPr>
            <a:r>
              <a:rPr lang="en-US" sz="1100" u="sng" dirty="0"/>
              <a:t>While formal learning opportunities have taken center stage for policymakers, teachers also develop new knowledge through their interactions with colleagues on-the-job</a:t>
            </a:r>
            <a:r>
              <a:rPr lang="en-US" sz="1100" dirty="0"/>
              <a:t>. On-the-job learning happens when organizational members interact, asking questions and getting information, observing colleagues, and giving and receiving feedback (</a:t>
            </a:r>
            <a:r>
              <a:rPr lang="en-US" sz="1100" dirty="0" err="1"/>
              <a:t>Eraut</a:t>
            </a:r>
            <a:r>
              <a:rPr lang="en-US" sz="1100" dirty="0"/>
              <a:t> &amp; Hirsh, 2007; Frank, Zhao, &amp; </a:t>
            </a:r>
            <a:r>
              <a:rPr lang="en-US" sz="1100" dirty="0" err="1"/>
              <a:t>Borman</a:t>
            </a:r>
            <a:r>
              <a:rPr lang="en-US" sz="1100" dirty="0"/>
              <a:t>, 2004; Little, 2002; </a:t>
            </a:r>
            <a:r>
              <a:rPr lang="en-US" sz="1100" dirty="0" err="1"/>
              <a:t>Smylie</a:t>
            </a:r>
            <a:r>
              <a:rPr lang="en-US" sz="1100" dirty="0"/>
              <a:t>, 1995). </a:t>
            </a:r>
          </a:p>
          <a:p>
            <a:pPr marL="171441" lvl="1" indent="-171441" defTabSz="914350">
              <a:buFont typeface="Arial" pitchFamily="34" charset="0"/>
              <a:buChar char="•"/>
              <a:defRPr/>
            </a:pPr>
            <a:r>
              <a:rPr lang="en-US" sz="1100" dirty="0"/>
              <a:t>While </a:t>
            </a:r>
            <a:r>
              <a:rPr lang="en-US" sz="1100" i="1" u="sng" dirty="0"/>
              <a:t>weak ties</a:t>
            </a:r>
            <a:r>
              <a:rPr lang="en-US" sz="1100" u="sng" dirty="0"/>
              <a:t> </a:t>
            </a:r>
            <a:r>
              <a:rPr lang="en-US" sz="1100" dirty="0"/>
              <a:t>are sufficient for transferring explicit or simple information (Hanson, 1999), </a:t>
            </a:r>
            <a:r>
              <a:rPr lang="en-US" sz="1100" u="sng" dirty="0"/>
              <a:t>strong ties </a:t>
            </a:r>
            <a:r>
              <a:rPr lang="en-US" sz="1100" dirty="0"/>
              <a:t>are necessary for the transfer of tacit, complex, and sensitive information (Reagans &amp; </a:t>
            </a:r>
            <a:r>
              <a:rPr lang="en-US" sz="1100" dirty="0" err="1"/>
              <a:t>McEvily</a:t>
            </a:r>
            <a:r>
              <a:rPr lang="en-US" sz="1100" dirty="0"/>
              <a:t>, 2003; </a:t>
            </a:r>
            <a:r>
              <a:rPr lang="en-US" sz="1100" dirty="0" err="1"/>
              <a:t>Uzzi</a:t>
            </a:r>
            <a:r>
              <a:rPr lang="en-US" sz="1100" dirty="0"/>
              <a:t>, 1997), the sort of information that is key for developing the knowledge that is often critical for improving classroom instruction. Strong ties also support joint problem solving among organizational members (</a:t>
            </a:r>
            <a:r>
              <a:rPr lang="en-US" sz="1100" dirty="0" err="1"/>
              <a:t>Uzzi</a:t>
            </a:r>
            <a:r>
              <a:rPr lang="en-US" sz="1100" dirty="0"/>
              <a:t>, 1997). With respect to </a:t>
            </a:r>
            <a:r>
              <a:rPr lang="en-US" sz="1100" u="sng" dirty="0"/>
              <a:t>tie span</a:t>
            </a:r>
            <a:r>
              <a:rPr lang="en-US" sz="1100" dirty="0"/>
              <a:t>, interactions that span "multiple knowledge pools" (Reagans &amp; </a:t>
            </a:r>
            <a:r>
              <a:rPr lang="en-US" sz="1100" dirty="0" err="1"/>
              <a:t>McEvily</a:t>
            </a:r>
            <a:r>
              <a:rPr lang="en-US" sz="1100" dirty="0"/>
              <a:t>, 2003, p. 242) reaching beyond their immediate grade level, or even school, allow school staff to access new information and spark innovation and creativity within the group (</a:t>
            </a:r>
            <a:r>
              <a:rPr lang="en-US" sz="1100" dirty="0" err="1">
                <a:hlinkClick r:id="" action="ppaction://hlinkfile" tooltip="Ancona, 1992 #139"/>
              </a:rPr>
              <a:t>Ancona</a:t>
            </a:r>
            <a:r>
              <a:rPr lang="en-US" sz="1100" dirty="0">
                <a:hlinkClick r:id="" action="ppaction://hlinkfile" tooltip="Ancona, 1992 #139"/>
              </a:rPr>
              <a:t> &amp; Caldwell, 1992</a:t>
            </a:r>
            <a:r>
              <a:rPr lang="en-US" sz="1100" dirty="0"/>
              <a:t>; </a:t>
            </a:r>
            <a:r>
              <a:rPr lang="en-US" sz="1100" dirty="0" err="1">
                <a:hlinkClick r:id="" action="ppaction://hlinkfile" tooltip="Granovetter, 1983 #134"/>
              </a:rPr>
              <a:t>Granovetter</a:t>
            </a:r>
            <a:r>
              <a:rPr lang="en-US" sz="1100" dirty="0">
                <a:hlinkClick r:id="" action="ppaction://hlinkfile" tooltip="Granovetter, 1983 #134"/>
              </a:rPr>
              <a:t>, 1983</a:t>
            </a:r>
            <a:r>
              <a:rPr lang="en-US" sz="1100" dirty="0"/>
              <a:t>; </a:t>
            </a:r>
            <a:r>
              <a:rPr lang="en-US" sz="1100" dirty="0" err="1">
                <a:hlinkClick r:id="" action="ppaction://hlinkfile" tooltip="Pelled, 1999 #42"/>
              </a:rPr>
              <a:t>Pelled</a:t>
            </a:r>
            <a:r>
              <a:rPr lang="en-US" sz="1100" dirty="0">
                <a:hlinkClick r:id="" action="ppaction://hlinkfile" tooltip="Pelled, 1999 #42"/>
              </a:rPr>
              <a:t>, </a:t>
            </a:r>
            <a:r>
              <a:rPr lang="en-US" sz="1100" dirty="0" err="1">
                <a:hlinkClick r:id="" action="ppaction://hlinkfile" tooltip="Pelled, 1999 #42"/>
              </a:rPr>
              <a:t>Eisenhardt</a:t>
            </a:r>
            <a:r>
              <a:rPr lang="en-US" sz="1100" dirty="0">
                <a:hlinkClick r:id="" action="ppaction://hlinkfile" tooltip="Pelled, 1999 #42"/>
              </a:rPr>
              <a:t>, &amp; </a:t>
            </a:r>
            <a:r>
              <a:rPr lang="en-US" sz="1100" dirty="0" err="1">
                <a:hlinkClick r:id="" action="ppaction://hlinkfile" tooltip="Pelled, 1999 #42"/>
              </a:rPr>
              <a:t>Xin</a:t>
            </a:r>
            <a:r>
              <a:rPr lang="en-US" sz="1100" dirty="0">
                <a:hlinkClick r:id="" action="ppaction://hlinkfile" tooltip="Pelled, 1999 #42"/>
              </a:rPr>
              <a:t>, 1999</a:t>
            </a:r>
            <a:r>
              <a:rPr lang="en-US" sz="1100" dirty="0"/>
              <a:t>; </a:t>
            </a:r>
            <a:r>
              <a:rPr lang="en-US" sz="1100" dirty="0">
                <a:hlinkClick r:id="" action="ppaction://hlinkfile" tooltip="Tsai, 2001 #97"/>
              </a:rPr>
              <a:t>Tsai, 2001</a:t>
            </a:r>
            <a:r>
              <a:rPr lang="en-US" sz="1100" dirty="0"/>
              <a:t>). Without this access to outside information, groups can reinforce undesirable behavior and beliefs (</a:t>
            </a:r>
            <a:r>
              <a:rPr lang="en-US" sz="1100" dirty="0">
                <a:hlinkClick r:id="" action="ppaction://hlinkfile" tooltip="Janis, 1983 #517"/>
              </a:rPr>
              <a:t>Janis, 1983</a:t>
            </a:r>
            <a:r>
              <a:rPr lang="en-US" sz="1100" dirty="0"/>
              <a:t>; </a:t>
            </a:r>
            <a:r>
              <a:rPr lang="en-US" sz="1100" dirty="0">
                <a:hlinkClick r:id="" action="ppaction://hlinkfile" tooltip="Little, 1990 #413"/>
              </a:rPr>
              <a:t>Little, 1990</a:t>
            </a:r>
            <a:r>
              <a:rPr lang="en-US" sz="1100" dirty="0"/>
              <a:t>). </a:t>
            </a:r>
            <a:r>
              <a:rPr lang="en-US" sz="1100" u="sng" dirty="0"/>
              <a:t>Teachers’ intra- school advice and information networks then are important to the ongoing development of knowledge about instruction inside schools</a:t>
            </a:r>
            <a:r>
              <a:rPr lang="en-US" sz="1100" dirty="0"/>
              <a:t>. Still, the available evidence suggests that </a:t>
            </a:r>
            <a:r>
              <a:rPr lang="en-US" sz="1100" u="sng" dirty="0"/>
              <a:t>the more teachers can access related expertise through interactions with colleagues the more they are able to implement instructional change </a:t>
            </a:r>
            <a:r>
              <a:rPr lang="en-US" sz="1100" dirty="0"/>
              <a:t>(</a:t>
            </a:r>
            <a:r>
              <a:rPr lang="en-US" sz="1100" dirty="0" err="1"/>
              <a:t>Reiser</a:t>
            </a:r>
            <a:r>
              <a:rPr lang="en-US" sz="1100" dirty="0"/>
              <a:t> et al., 2000; Frank, Zhao and </a:t>
            </a:r>
            <a:r>
              <a:rPr lang="en-US" sz="1100" dirty="0" err="1"/>
              <a:t>Borman</a:t>
            </a:r>
            <a:r>
              <a:rPr lang="en-US" sz="1100" dirty="0"/>
              <a:t>, 2004; </a:t>
            </a:r>
            <a:r>
              <a:rPr lang="en-US" sz="1100" dirty="0" err="1"/>
              <a:t>Penuel</a:t>
            </a:r>
            <a:r>
              <a:rPr lang="en-US" sz="1100" dirty="0"/>
              <a:t> et al., 2007).  </a:t>
            </a:r>
          </a:p>
          <a:p>
            <a:pPr marL="0" lvl="1" defTabSz="914350">
              <a:defRPr/>
            </a:pPr>
            <a:endParaRPr lang="en-US" sz="1100" dirty="0"/>
          </a:p>
          <a:p>
            <a:pPr marL="0" lvl="1" defTabSz="914350">
              <a:defRPr/>
            </a:pPr>
            <a:r>
              <a:rPr lang="en-US" sz="1100" dirty="0"/>
              <a:t>3. The formal organizational structure is intended to enable and constrain interactions among organizational members (</a:t>
            </a:r>
            <a:r>
              <a:rPr lang="en-US" sz="1100" dirty="0" err="1"/>
              <a:t>Blau</a:t>
            </a:r>
            <a:r>
              <a:rPr lang="en-US" sz="1100" dirty="0"/>
              <a:t>, 1957; </a:t>
            </a:r>
            <a:r>
              <a:rPr lang="en-US" sz="1100" dirty="0" err="1"/>
              <a:t>Blau</a:t>
            </a:r>
            <a:r>
              <a:rPr lang="en-US" sz="1100" dirty="0"/>
              <a:t> &amp; Scott, 1963). </a:t>
            </a:r>
          </a:p>
          <a:p>
            <a:pPr marL="171441" lvl="1" indent="-171441" defTabSz="914350">
              <a:buFont typeface="Arial" pitchFamily="34" charset="0"/>
              <a:buChar char="•"/>
              <a:defRPr/>
            </a:pPr>
            <a:r>
              <a:rPr lang="en-US" sz="1100" dirty="0"/>
              <a:t>Aspects of the formal organizational structure such as </a:t>
            </a:r>
            <a:r>
              <a:rPr lang="en-US" sz="1100" u="sng" dirty="0"/>
              <a:t>formally designated positions </a:t>
            </a:r>
            <a:r>
              <a:rPr lang="en-US" sz="1100" dirty="0"/>
              <a:t>(e.g., school principal, teacher), </a:t>
            </a:r>
            <a:r>
              <a:rPr lang="en-US" sz="1100" u="sng" dirty="0"/>
              <a:t>organizational</a:t>
            </a:r>
            <a:r>
              <a:rPr lang="en-US" sz="1100" dirty="0"/>
              <a:t> </a:t>
            </a:r>
            <a:r>
              <a:rPr lang="en-US" sz="1100" u="sng" dirty="0"/>
              <a:t>sub-units</a:t>
            </a:r>
            <a:r>
              <a:rPr lang="en-US" sz="1100" dirty="0"/>
              <a:t> (e.g., grade levels or departments), and </a:t>
            </a:r>
            <a:r>
              <a:rPr lang="en-US" sz="1100" u="sng" dirty="0"/>
              <a:t>formal organizational routines </a:t>
            </a:r>
            <a:r>
              <a:rPr lang="en-US" sz="1100" dirty="0"/>
              <a:t>(e.g., faculty meetings, grade level meetings) both enable and constrain interactions among staff.  </a:t>
            </a:r>
          </a:p>
          <a:p>
            <a:pPr marL="171441" lvl="1" indent="-171441" defTabSz="914350">
              <a:buFont typeface="Arial" pitchFamily="34" charset="0"/>
              <a:buChar char="•"/>
              <a:defRPr/>
            </a:pPr>
            <a:r>
              <a:rPr lang="en-US" sz="1100" dirty="0"/>
              <a:t>Schools as organizations seek to cultivate knowledge flow in order to support and coordinate teaching practices. The </a:t>
            </a:r>
            <a:r>
              <a:rPr lang="en-US" sz="1100" u="sng" dirty="0"/>
              <a:t>formal structure assigns people to particular positions and to sub-units that may more or less influence who they connect with, and they require participation in various organizational routines that bring organizational members into contact with some colleagues but not others</a:t>
            </a:r>
            <a:r>
              <a:rPr lang="en-US" sz="1100" dirty="0"/>
              <a:t> (Adler &amp; Kwon, 2002; Burt, 1992; Lin and </a:t>
            </a:r>
            <a:r>
              <a:rPr lang="en-US" sz="1100" dirty="0" err="1"/>
              <a:t>Dumin</a:t>
            </a:r>
            <a:r>
              <a:rPr lang="en-US" sz="1100" dirty="0"/>
              <a:t>, 1986; Spillane, </a:t>
            </a:r>
            <a:r>
              <a:rPr lang="en-US" sz="1100" dirty="0" err="1"/>
              <a:t>Parise</a:t>
            </a:r>
            <a:r>
              <a:rPr lang="en-US" sz="1100" dirty="0"/>
              <a:t>, and </a:t>
            </a:r>
            <a:r>
              <a:rPr lang="en-US" sz="1100" dirty="0" err="1"/>
              <a:t>Sherer</a:t>
            </a:r>
            <a:r>
              <a:rPr lang="en-US" sz="1100" dirty="0"/>
              <a:t>, 2011). </a:t>
            </a:r>
          </a:p>
          <a:p>
            <a:pPr marL="171441" lvl="1" indent="-171441" defTabSz="914350">
              <a:buFont typeface="Arial" pitchFamily="34" charset="0"/>
              <a:buChar char="•"/>
              <a:defRPr/>
            </a:pPr>
            <a:r>
              <a:rPr lang="en-US" sz="1100" dirty="0"/>
              <a:t>In schools, for example, teachers typically work in grade-level or departmental sub-units, and tend to interact more frequently with colleagues in these subunits (</a:t>
            </a:r>
            <a:r>
              <a:rPr lang="en-US" sz="1100" dirty="0" err="1">
                <a:hlinkClick r:id="" action="ppaction://hlinkfile" tooltip="Bakkenes, 1999 #509"/>
              </a:rPr>
              <a:t>Bakkenes</a:t>
            </a:r>
            <a:r>
              <a:rPr lang="en-US" sz="1100" dirty="0">
                <a:hlinkClick r:id="" action="ppaction://hlinkfile" tooltip="Bakkenes, 1999 #509"/>
              </a:rPr>
              <a:t>, De </a:t>
            </a:r>
            <a:r>
              <a:rPr lang="en-US" sz="1100" dirty="0" err="1">
                <a:hlinkClick r:id="" action="ppaction://hlinkfile" tooltip="Bakkenes, 1999 #509"/>
              </a:rPr>
              <a:t>Brabander</a:t>
            </a:r>
            <a:r>
              <a:rPr lang="en-US" sz="1100" dirty="0">
                <a:hlinkClick r:id="" action="ppaction://hlinkfile" tooltip="Bakkenes, 1999 #509"/>
              </a:rPr>
              <a:t>, &amp; </a:t>
            </a:r>
            <a:r>
              <a:rPr lang="en-US" sz="1100" dirty="0" err="1">
                <a:hlinkClick r:id="" action="ppaction://hlinkfile" tooltip="Bakkenes, 1999 #509"/>
              </a:rPr>
              <a:t>Imants</a:t>
            </a:r>
            <a:r>
              <a:rPr lang="en-US" sz="1100" dirty="0">
                <a:hlinkClick r:id="" action="ppaction://hlinkfile" tooltip="Bakkenes, 1999 #509"/>
              </a:rPr>
              <a:t>, 1999</a:t>
            </a:r>
            <a:r>
              <a:rPr lang="en-US" sz="1100" dirty="0"/>
              <a:t>; </a:t>
            </a:r>
            <a:r>
              <a:rPr lang="en-US" sz="1100" dirty="0" err="1">
                <a:hlinkClick r:id="" action="ppaction://hlinkfile" tooltip="Bryk, 2002 #75"/>
              </a:rPr>
              <a:t>Bryk</a:t>
            </a:r>
            <a:r>
              <a:rPr lang="en-US" sz="1100" dirty="0">
                <a:hlinkClick r:id="" action="ppaction://hlinkfile" tooltip="Bryk, 2002 #75"/>
              </a:rPr>
              <a:t> &amp; Schneider, 2002</a:t>
            </a:r>
            <a:r>
              <a:rPr lang="en-US" sz="1100" dirty="0"/>
              <a:t>; </a:t>
            </a:r>
            <a:r>
              <a:rPr lang="en-US" sz="1100" dirty="0">
                <a:hlinkClick r:id="" action="ppaction://hlinkfile" tooltip="Daly, 2010 #504"/>
              </a:rPr>
              <a:t>Daly, </a:t>
            </a:r>
            <a:r>
              <a:rPr lang="en-US" sz="1100" dirty="0" err="1">
                <a:hlinkClick r:id="" action="ppaction://hlinkfile" tooltip="Daly, 2010 #504"/>
              </a:rPr>
              <a:t>Moolenaar</a:t>
            </a:r>
            <a:r>
              <a:rPr lang="en-US" sz="1100" dirty="0">
                <a:hlinkClick r:id="" action="ppaction://hlinkfile" tooltip="Daly, 2010 #504"/>
              </a:rPr>
              <a:t>, Bolivar, &amp; Burke, 2010</a:t>
            </a:r>
            <a:r>
              <a:rPr lang="en-US" sz="1100" dirty="0"/>
              <a:t>; </a:t>
            </a:r>
            <a:r>
              <a:rPr lang="en-US" sz="1100" dirty="0">
                <a:hlinkClick r:id="" action="ppaction://hlinkfile" tooltip="Rowan, 2002 #529"/>
              </a:rPr>
              <a:t>Rowan, 2002</a:t>
            </a:r>
            <a:r>
              <a:rPr lang="en-US" sz="1100" dirty="0"/>
              <a:t>; </a:t>
            </a:r>
            <a:r>
              <a:rPr lang="en-US" sz="1100" dirty="0" err="1">
                <a:hlinkClick r:id="" action="ppaction://hlinkfile" tooltip="Penuel, 2009 #91"/>
              </a:rPr>
              <a:t>Penuel</a:t>
            </a:r>
            <a:r>
              <a:rPr lang="en-US" sz="1100" dirty="0">
                <a:hlinkClick r:id="" action="ppaction://hlinkfile" tooltip="Penuel, 2009 #91"/>
              </a:rPr>
              <a:t>, et al., 2009</a:t>
            </a:r>
            <a:r>
              <a:rPr lang="en-US" sz="1100" dirty="0"/>
              <a:t>). The formal school organizational structure may support advice and information flow within grades or departments for several reasons, including that teachers teach the same subject or curricular material, prepare students for the same tests, participate in the same organizational routines (e.g., grade level or department meetings), and/or their classrooms are located in close physical proximity to one another. Schools as organizations then contribute to, and constrain, the flow of advice and information by facilitating interaction among particular staff through assignment to sub-units and formal positions (e.g., coach, assistant principal), participation in formal organizational routines, among other things. </a:t>
            </a:r>
          </a:p>
        </p:txBody>
      </p:sp>
      <p:sp>
        <p:nvSpPr>
          <p:cNvPr id="6656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27B6BF1B-D62B-6342-A2A9-951AEF83DE5A}" type="slidenum">
              <a:rPr lang="en-US" sz="1200">
                <a:latin typeface="Helvetica Neue Light" charset="0"/>
              </a:rPr>
              <a:pPr eaLnBrk="1" hangingPunct="1"/>
              <a:t>33</a:t>
            </a:fld>
            <a:endParaRPr lang="en-US" sz="1200">
              <a:latin typeface="Helvetica Neue Light"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 </a:t>
            </a:r>
            <a:r>
              <a:rPr lang="en-US" sz="1100" dirty="0" smtClean="0"/>
              <a:t>Math </a:t>
            </a:r>
            <a:r>
              <a:rPr lang="en-US" sz="1100" dirty="0"/>
              <a:t>coach in 2010 </a:t>
            </a:r>
            <a:r>
              <a:rPr lang="en-US" sz="1100" dirty="0" err="1"/>
              <a:t>vs</a:t>
            </a:r>
            <a:r>
              <a:rPr lang="en-US" sz="1100" dirty="0"/>
              <a:t> </a:t>
            </a:r>
            <a:r>
              <a:rPr lang="en-US" sz="1100" dirty="0" smtClean="0"/>
              <a:t>2011 </a:t>
            </a:r>
            <a:r>
              <a:rPr lang="en-US" sz="1100" dirty="0" err="1" smtClean="0"/>
              <a:t>vs</a:t>
            </a:r>
            <a:r>
              <a:rPr lang="en-US" sz="1100" dirty="0" smtClean="0"/>
              <a:t> 2012</a:t>
            </a:r>
            <a:endParaRPr lang="en-US" sz="1100" dirty="0"/>
          </a:p>
          <a:p>
            <a:pPr marL="171441" indent="-171441">
              <a:buFont typeface="Arial" pitchFamily="34" charset="0"/>
              <a:buChar char="•"/>
            </a:pPr>
            <a:r>
              <a:rPr lang="en-US" sz="1100" dirty="0"/>
              <a:t>Higher in-degree and out-degree (explain), reaches more grade </a:t>
            </a:r>
            <a:r>
              <a:rPr lang="en-US" sz="1100" dirty="0" smtClean="0"/>
              <a:t>levels. In-degree</a:t>
            </a:r>
            <a:r>
              <a:rPr lang="en-US" sz="1100" baseline="0" dirty="0" smtClean="0"/>
              <a:t> increases from 7 to 16 to 20.</a:t>
            </a:r>
            <a:endParaRPr lang="en-US" sz="1100" dirty="0"/>
          </a:p>
          <a:p>
            <a:pPr marL="171441" indent="-171441">
              <a:buFont typeface="Arial" pitchFamily="34" charset="0"/>
              <a:buChar char="•"/>
            </a:pPr>
            <a:r>
              <a:rPr lang="en-US" sz="1100" dirty="0"/>
              <a:t>Connections outside of school, to other school and district </a:t>
            </a:r>
            <a:r>
              <a:rPr lang="en-US" sz="1100" dirty="0" smtClean="0"/>
              <a:t>office</a:t>
            </a:r>
            <a:endParaRPr lang="en-US" sz="1100" dirty="0"/>
          </a:p>
          <a:p>
            <a:endParaRPr lang="en-US" sz="1100" dirty="0" smtClean="0"/>
          </a:p>
          <a:p>
            <a:r>
              <a:rPr lang="en-US" sz="1100" dirty="0" smtClean="0"/>
              <a:t>Trends continue in 2012, with more triads</a:t>
            </a:r>
            <a:r>
              <a:rPr lang="en-US" sz="1100" baseline="0" dirty="0" smtClean="0"/>
              <a:t> forming around coach – so coach is facilitating interactions about math among other staff members. 17 new closed triads in 2010-11 and 15 new closed triads in 2011-12. Triads have been associated with most influence.</a:t>
            </a:r>
          </a:p>
        </p:txBody>
      </p:sp>
      <p:sp>
        <p:nvSpPr>
          <p:cNvPr id="4" name="Slide Number Placeholder 3"/>
          <p:cNvSpPr>
            <a:spLocks noGrp="1"/>
          </p:cNvSpPr>
          <p:nvPr>
            <p:ph type="sldNum" sz="quarter" idx="10"/>
          </p:nvPr>
        </p:nvSpPr>
        <p:spPr/>
        <p:txBody>
          <a:bodyPr/>
          <a:lstStyle/>
          <a:p>
            <a:fld id="{8DD242D8-1DED-4D85-854E-53174BB32D18}" type="slidenum">
              <a:rPr lang="en-US" smtClean="0"/>
              <a:t>35</a:t>
            </a:fld>
            <a:endParaRPr lang="en-US"/>
          </a:p>
        </p:txBody>
      </p:sp>
    </p:spTree>
    <p:extLst>
      <p:ext uri="{BB962C8B-B14F-4D97-AF65-F5344CB8AC3E}">
        <p14:creationId xmlns:p14="http://schemas.microsoft.com/office/powerpoint/2010/main" val="24915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5ED0975F-BCCB-BF48-85FC-579CF5B81D86}" type="slidenum">
              <a:rPr lang="en-US" sz="1200">
                <a:latin typeface="Helvetica Neue Light" charset="0"/>
              </a:rPr>
              <a:pPr eaLnBrk="1" hangingPunct="1"/>
              <a:t>3</a:t>
            </a:fld>
            <a:endParaRPr lang="en-US" sz="1200">
              <a:latin typeface="Helvetica Neue Light"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Let’s begin with my take home message … what</a:t>
            </a:r>
            <a:r>
              <a:rPr lang="en-US" baseline="0" dirty="0" smtClean="0">
                <a:ea typeface="ＭＳ Ｐゴシック" charset="0"/>
                <a:cs typeface="ＭＳ Ｐゴシック" charset="0"/>
              </a:rPr>
              <a:t> I think is essential if we are serious about fundamentally improving instruction as a means of improving students’ opportunities to learn … So here is my argument … </a:t>
            </a:r>
          </a:p>
          <a:p>
            <a:pPr eaLnBrk="1" hangingPunct="1"/>
            <a:endParaRPr lang="en-US" baseline="0" dirty="0" smtClean="0">
              <a:ea typeface="ＭＳ Ｐゴシック" charset="0"/>
              <a:cs typeface="ＭＳ Ｐゴシック" charset="0"/>
            </a:endParaRPr>
          </a:p>
          <a:p>
            <a:pPr eaLnBrk="1" hangingPunct="1"/>
            <a:r>
              <a:rPr lang="en-US" sz="1200" dirty="0" smtClean="0"/>
              <a:t>It is </a:t>
            </a:r>
            <a:r>
              <a:rPr lang="en-US" sz="1200" b="1" dirty="0" smtClean="0"/>
              <a:t>not</a:t>
            </a:r>
            <a:r>
              <a:rPr lang="en-US" sz="1200" dirty="0" smtClean="0"/>
              <a:t>  what people “do” that matters, but </a:t>
            </a:r>
            <a:r>
              <a:rPr lang="en-US" sz="1200" b="1" dirty="0" smtClean="0"/>
              <a:t>how</a:t>
            </a:r>
            <a:r>
              <a:rPr lang="en-US" sz="1200" dirty="0" smtClean="0"/>
              <a:t> they do so “</a:t>
            </a:r>
            <a:r>
              <a:rPr lang="en-US" sz="1200" b="1" dirty="0" smtClean="0"/>
              <a:t>together</a:t>
            </a:r>
            <a:r>
              <a:rPr lang="en-US" sz="1200" dirty="0" smtClean="0"/>
              <a:t>” (Becker, 1986).</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charset="0"/>
                <a:cs typeface="ＭＳ Ｐゴシック" charset="0"/>
              </a:rPr>
              <a:t>We love the word context in education … context matters.  Well dah … of course it does … without taken for granted things like language, protocols, grade level meetings, Walkthroughs, …   The challenge is trying to understand how it matters … HOW  it enables and constrains interaction.  </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charset="0"/>
                <a:cs typeface="ＭＳ Ｐゴシック" charset="0"/>
              </a:rPr>
              <a:t>Need to go beyond the here and now moment by moment interactions to understand how broader macro social and institutional arrangements are constitutive of and constituted in practice … </a:t>
            </a:r>
          </a:p>
          <a:p>
            <a:pPr eaLnBrk="1" hangingPunct="1"/>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So</a:t>
            </a:r>
            <a:r>
              <a:rPr lang="en-US" sz="1100" dirty="0"/>
              <a:t>, infusing a school with expertise can develop the infrastructure. Here, a university partner is key to this change</a:t>
            </a:r>
            <a:r>
              <a:rPr lang="en-US" sz="1100" dirty="0" smtClean="0"/>
              <a:t>. Our future work will explore relationships</a:t>
            </a:r>
            <a:r>
              <a:rPr lang="en-US" sz="1100" baseline="0" dirty="0" smtClean="0"/>
              <a:t> between the infrastructure, staff interactions, and classroom practice (like my dissertation) and achievement. </a:t>
            </a:r>
            <a:endParaRPr lang="en-US" sz="1100" dirty="0"/>
          </a:p>
        </p:txBody>
      </p:sp>
      <p:sp>
        <p:nvSpPr>
          <p:cNvPr id="4" name="Slide Number Placeholder 3"/>
          <p:cNvSpPr>
            <a:spLocks noGrp="1"/>
          </p:cNvSpPr>
          <p:nvPr>
            <p:ph type="sldNum" sz="quarter" idx="10"/>
          </p:nvPr>
        </p:nvSpPr>
        <p:spPr/>
        <p:txBody>
          <a:bodyPr/>
          <a:lstStyle/>
          <a:p>
            <a:fld id="{8DD242D8-1DED-4D85-854E-53174BB32D18}" type="slidenum">
              <a:rPr lang="en-US" smtClean="0"/>
              <a:t>36</a:t>
            </a:fld>
            <a:endParaRPr lang="en-US"/>
          </a:p>
        </p:txBody>
      </p:sp>
    </p:spTree>
    <p:extLst>
      <p:ext uri="{BB962C8B-B14F-4D97-AF65-F5344CB8AC3E}">
        <p14:creationId xmlns:p14="http://schemas.microsoft.com/office/powerpoint/2010/main" val="4107709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 </a:t>
            </a:r>
            <a:r>
              <a:rPr lang="en-US" sz="1100" dirty="0" smtClean="0"/>
              <a:t>Math </a:t>
            </a:r>
            <a:r>
              <a:rPr lang="en-US" sz="1100" dirty="0"/>
              <a:t>coach in 2010 </a:t>
            </a:r>
            <a:r>
              <a:rPr lang="en-US" sz="1100" dirty="0" err="1"/>
              <a:t>vs</a:t>
            </a:r>
            <a:r>
              <a:rPr lang="en-US" sz="1100" dirty="0"/>
              <a:t> </a:t>
            </a:r>
            <a:r>
              <a:rPr lang="en-US" sz="1100" dirty="0" smtClean="0"/>
              <a:t>2011 </a:t>
            </a:r>
            <a:r>
              <a:rPr lang="en-US" sz="1100" dirty="0" err="1" smtClean="0"/>
              <a:t>vs</a:t>
            </a:r>
            <a:r>
              <a:rPr lang="en-US" sz="1100" dirty="0" smtClean="0"/>
              <a:t> 2012</a:t>
            </a:r>
            <a:endParaRPr lang="en-US" sz="1100" dirty="0"/>
          </a:p>
          <a:p>
            <a:pPr marL="171441" indent="-171441">
              <a:buFont typeface="Arial" pitchFamily="34" charset="0"/>
              <a:buChar char="•"/>
            </a:pPr>
            <a:r>
              <a:rPr lang="en-US" sz="1100" dirty="0"/>
              <a:t>Higher in-degree and out-degree (explain), reaches more grade </a:t>
            </a:r>
            <a:r>
              <a:rPr lang="en-US" sz="1100" dirty="0" smtClean="0"/>
              <a:t>levels. In-degree</a:t>
            </a:r>
            <a:r>
              <a:rPr lang="en-US" sz="1100" baseline="0" dirty="0" smtClean="0"/>
              <a:t> increases from 7 to 16 to 20.</a:t>
            </a:r>
            <a:endParaRPr lang="en-US" sz="1100" dirty="0"/>
          </a:p>
          <a:p>
            <a:pPr marL="171441" indent="-171441">
              <a:buFont typeface="Arial" pitchFamily="34" charset="0"/>
              <a:buChar char="•"/>
            </a:pPr>
            <a:r>
              <a:rPr lang="en-US" sz="1100" dirty="0"/>
              <a:t>Connections outside of school, to other school and district </a:t>
            </a:r>
            <a:r>
              <a:rPr lang="en-US" sz="1100" dirty="0" smtClean="0"/>
              <a:t>office</a:t>
            </a:r>
            <a:endParaRPr lang="en-US" sz="1100" dirty="0"/>
          </a:p>
          <a:p>
            <a:endParaRPr lang="en-US" sz="1100" dirty="0" smtClean="0"/>
          </a:p>
          <a:p>
            <a:r>
              <a:rPr lang="en-US" sz="1100" dirty="0" smtClean="0"/>
              <a:t>Trends continue in 2012, with more triads</a:t>
            </a:r>
            <a:r>
              <a:rPr lang="en-US" sz="1100" baseline="0" dirty="0" smtClean="0"/>
              <a:t> forming around coach – so coach is facilitating interactions about math among other staff members. 17 new closed triads in 2010-11 and 15 new closed triads in 2011-12. Triads have been associated with most influence.</a:t>
            </a:r>
          </a:p>
        </p:txBody>
      </p:sp>
      <p:sp>
        <p:nvSpPr>
          <p:cNvPr id="4" name="Slide Number Placeholder 3"/>
          <p:cNvSpPr>
            <a:spLocks noGrp="1"/>
          </p:cNvSpPr>
          <p:nvPr>
            <p:ph type="sldNum" sz="quarter" idx="10"/>
          </p:nvPr>
        </p:nvSpPr>
        <p:spPr/>
        <p:txBody>
          <a:bodyPr/>
          <a:lstStyle/>
          <a:p>
            <a:fld id="{8DD242D8-1DED-4D85-854E-53174BB32D18}" type="slidenum">
              <a:rPr lang="en-US" smtClean="0"/>
              <a:t>37</a:t>
            </a:fld>
            <a:endParaRPr lang="en-US"/>
          </a:p>
        </p:txBody>
      </p:sp>
    </p:spTree>
    <p:extLst>
      <p:ext uri="{BB962C8B-B14F-4D97-AF65-F5344CB8AC3E}">
        <p14:creationId xmlns:p14="http://schemas.microsoft.com/office/powerpoint/2010/main" val="249154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how selection may also matter … </a:t>
            </a:r>
            <a:endParaRPr lang="en-US" dirty="0"/>
          </a:p>
        </p:txBody>
      </p:sp>
      <p:sp>
        <p:nvSpPr>
          <p:cNvPr id="4" name="Slide Number Placeholder 3"/>
          <p:cNvSpPr>
            <a:spLocks noGrp="1"/>
          </p:cNvSpPr>
          <p:nvPr>
            <p:ph type="sldNum" sz="quarter" idx="10"/>
          </p:nvPr>
        </p:nvSpPr>
        <p:spPr/>
        <p:txBody>
          <a:bodyPr/>
          <a:lstStyle/>
          <a:p>
            <a:fld id="{8DD242D8-1DED-4D85-854E-53174BB32D18}" type="slidenum">
              <a:rPr lang="en-US" smtClean="0"/>
              <a:t>38</a:t>
            </a:fld>
            <a:endParaRPr lang="en-US"/>
          </a:p>
        </p:txBody>
      </p:sp>
    </p:spTree>
    <p:extLst>
      <p:ext uri="{BB962C8B-B14F-4D97-AF65-F5344CB8AC3E}">
        <p14:creationId xmlns:p14="http://schemas.microsoft.com/office/powerpoint/2010/main" val="2624554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fontAlgn="auto" hangingPunct="1">
              <a:spcBef>
                <a:spcPts val="0"/>
              </a:spcBef>
              <a:spcAft>
                <a:spcPts val="0"/>
              </a:spcAft>
              <a:defRPr/>
            </a:pPr>
            <a:r>
              <a:rPr lang="en-US" sz="1100" kern="1200" dirty="0" smtClean="0">
                <a:solidFill>
                  <a:schemeClr val="tx1"/>
                </a:solidFill>
                <a:latin typeface="Helvetica Neue Light" charset="0"/>
                <a:ea typeface="ＭＳ Ｐゴシック" charset="-128"/>
                <a:cs typeface="ＭＳ Ｐゴシック" charset="-128"/>
              </a:rPr>
              <a:t>Fundamental Math participants were sought out by more colleagues for advice and information about mathematics in 2010-11 than in 2009-10.  Specifically, eight of the nine participants in Fundamental Math increased their in-degree centrality, ranging from an increase of one to twelve (Mary).  </a:t>
            </a:r>
          </a:p>
          <a:p>
            <a:pPr defTabSz="897301" eaLnBrk="1" fontAlgn="auto" hangingPunct="1">
              <a:spcBef>
                <a:spcPts val="0"/>
              </a:spcBef>
              <a:spcAft>
                <a:spcPts val="0"/>
              </a:spcAft>
              <a:defRPr/>
            </a:pPr>
            <a:endParaRPr lang="en-US" sz="1100" kern="1200" dirty="0" smtClean="0">
              <a:solidFill>
                <a:schemeClr val="tx1"/>
              </a:solidFill>
              <a:latin typeface="Helvetica Neue Light" charset="0"/>
              <a:ea typeface="ＭＳ Ｐゴシック" charset="-128"/>
              <a:cs typeface="ＭＳ Ｐゴシック" charset="-128"/>
            </a:endParaRPr>
          </a:p>
          <a:p>
            <a:pPr defTabSz="897301" eaLnBrk="1" fontAlgn="auto" hangingPunct="1">
              <a:spcBef>
                <a:spcPts val="0"/>
              </a:spcBef>
              <a:spcAft>
                <a:spcPts val="0"/>
              </a:spcAft>
              <a:defRPr/>
            </a:pPr>
            <a:r>
              <a:rPr lang="en-US" sz="1100" kern="1200" dirty="0" smtClean="0">
                <a:solidFill>
                  <a:schemeClr val="tx1"/>
                </a:solidFill>
                <a:latin typeface="Helvetica Neue Light" charset="0"/>
                <a:ea typeface="ＭＳ Ｐゴシック" charset="-128"/>
                <a:cs typeface="ＭＳ Ｐゴシック" charset="-128"/>
              </a:rPr>
              <a:t>Regular teachers increased </a:t>
            </a:r>
            <a:r>
              <a:rPr lang="en-US" sz="1100" kern="1200" dirty="0" err="1" smtClean="0">
                <a:solidFill>
                  <a:schemeClr val="tx1"/>
                </a:solidFill>
                <a:latin typeface="Helvetica Neue Light" charset="0"/>
                <a:ea typeface="ＭＳ Ｐゴシック" charset="-128"/>
                <a:cs typeface="ＭＳ Ｐゴシック" charset="-128"/>
              </a:rPr>
              <a:t>indegrees</a:t>
            </a:r>
            <a:r>
              <a:rPr lang="en-US" sz="1100" kern="1200" dirty="0" smtClean="0">
                <a:solidFill>
                  <a:schemeClr val="tx1"/>
                </a:solidFill>
                <a:latin typeface="Helvetica Neue Light" charset="0"/>
                <a:ea typeface="ＭＳ Ｐゴシック" charset="-128"/>
                <a:cs typeface="ＭＳ Ｐゴシック" charset="-128"/>
              </a:rPr>
              <a:t> ranged from 0 to just 0.5 </a:t>
            </a: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These trends hold across schools, not just one. Formal position particularly important, as we will see in next 2 slides. (2012 data shows consistency from prior year, even for coach who no longer holds the formal position.</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DD242D8-1DED-4D85-854E-53174BB32D18}" type="slidenum">
              <a:rPr lang="en-US" smtClean="0"/>
              <a:t>39</a:t>
            </a:fld>
            <a:endParaRPr lang="en-US"/>
          </a:p>
        </p:txBody>
      </p:sp>
    </p:spTree>
    <p:extLst>
      <p:ext uri="{BB962C8B-B14F-4D97-AF65-F5344CB8AC3E}">
        <p14:creationId xmlns:p14="http://schemas.microsoft.com/office/powerpoint/2010/main" val="4107709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These trends hold across schools, not just one. Formal position particularly important, as we will see in next 2 slides. (2012 data shows consistency from prior year, even for coach who no longer holds the formal position.</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DD242D8-1DED-4D85-854E-53174BB32D18}" type="slidenum">
              <a:rPr lang="en-US" smtClean="0"/>
              <a:t>40</a:t>
            </a:fld>
            <a:endParaRPr lang="en-US"/>
          </a:p>
        </p:txBody>
      </p:sp>
    </p:spTree>
    <p:extLst>
      <p:ext uri="{BB962C8B-B14F-4D97-AF65-F5344CB8AC3E}">
        <p14:creationId xmlns:p14="http://schemas.microsoft.com/office/powerpoint/2010/main" val="4107709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CB2E8A5F-F5D1-5C45-A3FE-F5D5CFFA6035}" type="slidenum">
              <a:rPr lang="en-US" sz="1200">
                <a:latin typeface="Helvetica Neue Light" charset="0"/>
              </a:rPr>
              <a:pPr eaLnBrk="1" hangingPunct="1"/>
              <a:t>41</a:t>
            </a:fld>
            <a:endParaRPr lang="en-US" sz="1200">
              <a:latin typeface="Helvetica Neue Light" charset="0"/>
            </a:endParaRPr>
          </a:p>
        </p:txBody>
      </p:sp>
      <p:sp>
        <p:nvSpPr>
          <p:cNvPr id="92162" name="Rectangle 2"/>
          <p:cNvSpPr>
            <a:spLocks noGrp="1" noRot="1" noChangeAspect="1" noChangeArrowheads="1"/>
          </p:cNvSpPr>
          <p:nvPr>
            <p:ph type="sldImg"/>
          </p:nvPr>
        </p:nvSpPr>
        <p:spPr>
          <a:solidFill>
            <a:srgbClr val="FFFFFF"/>
          </a:solidFill>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
              <a:spcBef>
                <a:spcPts val="538"/>
              </a:spcBef>
              <a:buClr>
                <a:srgbClr val="000000"/>
              </a:buClr>
            </a:pPr>
            <a:r>
              <a:rPr lang="en-US" sz="1600">
                <a:solidFill>
                  <a:srgbClr val="000000"/>
                </a:solidFill>
                <a:latin typeface="Lucida Grande" charset="0"/>
                <a:cs typeface="Lucida Grande" charset="0"/>
                <a:sym typeface="Lucida Grande" charset="0"/>
              </a:rPr>
              <a:t>We did find evidence of homophily based on personal characteristics. Similarity </a:t>
            </a:r>
            <a:r>
              <a:rPr lang="en-US"/>
              <a:t>of race and gender </a:t>
            </a:r>
            <a:r>
              <a:rPr lang="en-US" u="sng"/>
              <a:t>we</a:t>
            </a:r>
            <a:r>
              <a:rPr lang="en-US"/>
              <a:t>re associated with the emergence of a new advice or information tie among staff.  Teachers of the same race </a:t>
            </a:r>
            <a:r>
              <a:rPr lang="en-US" u="sng"/>
              <a:t>we</a:t>
            </a:r>
            <a:r>
              <a:rPr lang="en-US"/>
              <a:t>re more likely to </a:t>
            </a:r>
            <a:r>
              <a:rPr lang="en-US" u="sng"/>
              <a:t>receive or provide </a:t>
            </a:r>
            <a:r>
              <a:rPr lang="en-US"/>
              <a:t>advice or information from one another than those of different races as suggested by a positive dyadic effect of same race (0.45) </a:t>
            </a:r>
          </a:p>
          <a:p>
            <a:pPr marL="38100">
              <a:spcBef>
                <a:spcPts val="538"/>
              </a:spcBef>
              <a:buClr>
                <a:srgbClr val="000000"/>
              </a:buClr>
            </a:pPr>
            <a:r>
              <a:rPr lang="en-US"/>
              <a:t>Teachers and school leaders </a:t>
            </a:r>
            <a:r>
              <a:rPr lang="en-US" u="sng"/>
              <a:t>we</a:t>
            </a:r>
            <a:r>
              <a:rPr lang="en-US"/>
              <a:t>re more likely to </a:t>
            </a:r>
            <a:r>
              <a:rPr lang="en-US" u="sng"/>
              <a:t>receive</a:t>
            </a:r>
            <a:r>
              <a:rPr lang="en-US"/>
              <a:t> or provide advice or information from a colleague of the same gender as suggested by a positive dyadic effect of same gender (0.41).</a:t>
            </a:r>
            <a:r>
              <a:rPr lang="en-US" sz="1600"/>
              <a:t> </a:t>
            </a:r>
          </a:p>
          <a:p>
            <a:pPr marL="38100">
              <a:spcBef>
                <a:spcPts val="538"/>
              </a:spcBef>
              <a:buClr>
                <a:srgbClr val="000000"/>
              </a:buClr>
            </a:pPr>
            <a:r>
              <a:rPr lang="en-US"/>
              <a:t>Our analysis also suggests that career stage matters with more experienced teachers less likely to </a:t>
            </a:r>
            <a:r>
              <a:rPr lang="en-US" u="sng"/>
              <a:t>receive </a:t>
            </a:r>
            <a:r>
              <a:rPr lang="en-US"/>
              <a:t> advice or information about mathematics than their less experienced colleagues as indicated by a negative </a:t>
            </a:r>
            <a:r>
              <a:rPr lang="en-US" u="sng"/>
              <a:t>receiver </a:t>
            </a:r>
            <a:r>
              <a:rPr lang="en-US"/>
              <a:t>effect of career stage (-0.25)</a:t>
            </a:r>
            <a:r>
              <a:rPr lang="en-US" sz="1600"/>
              <a:t>. </a:t>
            </a:r>
            <a:r>
              <a:rPr lang="en-US"/>
              <a:t>All three results – race, gender, and career stage – are statistically significant.</a:t>
            </a:r>
            <a:r>
              <a:rPr lang="en-US" sz="1600"/>
              <a:t> </a:t>
            </a:r>
          </a:p>
          <a:p>
            <a:pPr marL="38100">
              <a:spcBef>
                <a:spcPts val="538"/>
              </a:spcBef>
              <a:buClr>
                <a:srgbClr val="000000"/>
              </a:buClr>
            </a:pPr>
            <a:r>
              <a:rPr lang="en-US" sz="1600">
                <a:solidFill>
                  <a:srgbClr val="000000"/>
                </a:solidFill>
                <a:latin typeface="Lucida Grande" charset="0"/>
                <a:cs typeface="Lucida Grande" charset="0"/>
                <a:sym typeface="Lucida Grande" charset="0"/>
              </a:rPr>
              <a:t>BUT, and more interesting, is that formal structure matters to advice and information seeking behavior … </a:t>
            </a:r>
          </a:p>
          <a:p>
            <a:pPr marL="38100">
              <a:spcBef>
                <a:spcPts val="538"/>
              </a:spcBef>
              <a:buClr>
                <a:srgbClr val="000000"/>
              </a:buClr>
            </a:pPr>
            <a:r>
              <a:rPr lang="en-US"/>
              <a:t>Our analysis suggests that while school leaders’ and teachers’ personal characteristics are associated with teachers’ instructional advice or information </a:t>
            </a:r>
            <a:r>
              <a:rPr lang="en-US" u="sng"/>
              <a:t>flows</a:t>
            </a:r>
            <a:r>
              <a:rPr lang="en-US"/>
              <a:t>, the formal organization in the form of grade level assignment, having a formally designated leadership position, and teaching a single grade trumps individual characteristics.  Controlling for prior ties, our analysis shows that grade level assignment is </a:t>
            </a:r>
            <a:r>
              <a:rPr lang="en-US" u="sng"/>
              <a:t>strongly </a:t>
            </a:r>
            <a:r>
              <a:rPr lang="en-US"/>
              <a:t>associated with the formation of a new tie.  We might expect this finding for several reasons. </a:t>
            </a:r>
          </a:p>
          <a:p>
            <a:pPr marL="38100">
              <a:spcBef>
                <a:spcPts val="538"/>
              </a:spcBef>
              <a:buClr>
                <a:srgbClr val="000000"/>
              </a:buClr>
            </a:pPr>
            <a:endParaRPr lang="en-US">
              <a:sym typeface="Lucida Grande" charset="0"/>
            </a:endParaRPr>
          </a:p>
          <a:p>
            <a:pPr marL="38100">
              <a:spcBef>
                <a:spcPts val="538"/>
              </a:spcBef>
              <a:buClr>
                <a:srgbClr val="000000"/>
              </a:buClr>
            </a:pPr>
            <a:r>
              <a:rPr lang="en-US"/>
              <a:t>Our analysis also suggests that there is a relationship between the formal organizational structure and informal advice seeking patterns.  VERY NICE LOGIC IN OUR PROGRESSION HERE First, in a study of 30 elementary schools in one district, we found that after controlling for a tie from the previous school year, teachers in the same grade were more likely to </a:t>
            </a:r>
            <a:r>
              <a:rPr lang="en-US" u="sng"/>
              <a:t>receive or provide advice or information as reflected in a positive dyadic effect of same grade taught (3.02).  Second, school staff members with formally designated leadershiproles were more likely to provide advice or information as reflected in a positive provider effect of formally designated leaders (1.28).  WE ASCRIBE TOO MUCH OF OUR OBSERVATIONS INSIDE OF SCHOOLS TO HEROIC CHANGE AGENTS OR ENTREPRENURS--OR IN THE CASE OF SCHOOLS THE PRINCIPALS AND THEIR ACTIONS--WITHOUT REALLY UNDERSTANDING HOW THE FORMAL STRUCTURE AND ROUTINES OF SCHOOLING OCCASIONS SOME ACTIONS AND EFFECTS OVER OTHERS.  </a:t>
            </a:r>
          </a:p>
          <a:p>
            <a:pPr marL="696913" lvl="1" indent="-252413" eaLnBrk="1" hangingPunct="1">
              <a:lnSpc>
                <a:spcPct val="90000"/>
              </a:lnSpc>
              <a:spcBef>
                <a:spcPts val="1200"/>
              </a:spcBef>
              <a:buClr>
                <a:srgbClr val="FFFFFF"/>
              </a:buClr>
              <a:buFont typeface="Lucida Grande" charset="0"/>
              <a:buChar char="•"/>
            </a:pPr>
            <a:r>
              <a:rPr lang="en-US" sz="3400">
                <a:latin typeface="Arial" charset="0"/>
                <a:ea typeface="ＭＳ Ｐゴシック" charset="0"/>
                <a:cs typeface="Arial" charset="0"/>
                <a:sym typeface="Helvetica" charset="0"/>
              </a:rPr>
              <a:t>School Principal is less relevant or irrelevant?</a:t>
            </a:r>
          </a:p>
          <a:p>
            <a:pPr marL="696913" lvl="1" indent="-252413" eaLnBrk="1" hangingPunct="1">
              <a:lnSpc>
                <a:spcPct val="90000"/>
              </a:lnSpc>
              <a:spcBef>
                <a:spcPts val="1200"/>
              </a:spcBef>
              <a:buClr>
                <a:srgbClr val="FFFFFF"/>
              </a:buClr>
              <a:buFont typeface="Lucida Grande" charset="0"/>
              <a:buChar char="•"/>
            </a:pPr>
            <a:endParaRPr lang="en-US" sz="3400">
              <a:latin typeface="Arial" charset="0"/>
              <a:ea typeface="ＭＳ Ｐゴシック" charset="0"/>
              <a:cs typeface="Arial" charset="0"/>
              <a:sym typeface="Helvetica" charset="0"/>
            </a:endParaRPr>
          </a:p>
          <a:p>
            <a:pPr marL="696913" lvl="1" indent="-252413" eaLnBrk="1" hangingPunct="1">
              <a:lnSpc>
                <a:spcPct val="90000"/>
              </a:lnSpc>
              <a:spcBef>
                <a:spcPts val="1200"/>
              </a:spcBef>
              <a:buClr>
                <a:srgbClr val="FFFFFF"/>
              </a:buClr>
              <a:buFont typeface="Lucida Grande" charset="0"/>
              <a:buChar char="•"/>
            </a:pPr>
            <a:r>
              <a:rPr lang="en-US" sz="3400">
                <a:latin typeface="Arial" charset="0"/>
                <a:ea typeface="ＭＳ Ｐゴシック" charset="0"/>
                <a:cs typeface="Arial" charset="0"/>
                <a:sym typeface="Helvetica" charset="0"/>
              </a:rPr>
              <a:t>Formal Organization is less relevant? </a:t>
            </a:r>
          </a:p>
          <a:p>
            <a:pPr marL="696913" lvl="1" indent="-252413" eaLnBrk="1" hangingPunct="1">
              <a:lnSpc>
                <a:spcPct val="90000"/>
              </a:lnSpc>
              <a:spcBef>
                <a:spcPts val="1200"/>
              </a:spcBef>
              <a:buClr>
                <a:srgbClr val="FFFFFF"/>
              </a:buClr>
              <a:buFont typeface="Lucida Grande" charset="0"/>
              <a:buChar char="•"/>
            </a:pPr>
            <a:endParaRPr lang="en-US" sz="3400">
              <a:latin typeface="Arial" charset="0"/>
              <a:ea typeface="ＭＳ Ｐゴシック" charset="0"/>
              <a:cs typeface="Arial" charset="0"/>
              <a:sym typeface="Helvetica" charset="0"/>
            </a:endParaRPr>
          </a:p>
          <a:p>
            <a:pPr marL="696913" lvl="1" indent="-252413" eaLnBrk="1" hangingPunct="1">
              <a:lnSpc>
                <a:spcPct val="90000"/>
              </a:lnSpc>
              <a:spcBef>
                <a:spcPts val="1200"/>
              </a:spcBef>
              <a:buClr>
                <a:srgbClr val="FFFFFF"/>
              </a:buClr>
              <a:buFont typeface="Lucida Grande" charset="0"/>
              <a:buChar char="•"/>
            </a:pPr>
            <a:r>
              <a:rPr lang="en-US" sz="3400">
                <a:latin typeface="Arial" charset="0"/>
                <a:ea typeface="ＭＳ Ｐゴシック" charset="0"/>
                <a:cs typeface="Arial" charset="0"/>
                <a:sym typeface="Helvetica" charset="0"/>
              </a:rPr>
              <a:t> Everyone is a Leader?</a:t>
            </a:r>
          </a:p>
          <a:p>
            <a:pPr marL="874713" lvl="2" eaLnBrk="1" hangingPunct="1">
              <a:lnSpc>
                <a:spcPct val="90000"/>
              </a:lnSpc>
              <a:spcBef>
                <a:spcPts val="1200"/>
              </a:spcBef>
              <a:buClr>
                <a:srgbClr val="FFFFFF"/>
              </a:buClr>
            </a:pPr>
            <a:endParaRPr lang="en-US" sz="2800">
              <a:solidFill>
                <a:schemeClr val="bg1"/>
              </a:solidFill>
              <a:latin typeface="Arial" charset="0"/>
              <a:ea typeface="ヒラギノ角ゴ Pro W3" charset="0"/>
              <a:cs typeface="ヒラギノ角ゴ Pro W3" charset="0"/>
            </a:endParaRPr>
          </a:p>
          <a:p>
            <a:pPr marL="696913" lvl="1" indent="-252413" eaLnBrk="1" hangingPunct="1">
              <a:lnSpc>
                <a:spcPct val="90000"/>
              </a:lnSpc>
              <a:spcBef>
                <a:spcPts val="1200"/>
              </a:spcBef>
              <a:buClr>
                <a:srgbClr val="FFFFFF"/>
              </a:buClr>
              <a:buFont typeface="Lucida Grande" charset="0"/>
              <a:buChar char="•"/>
            </a:pPr>
            <a:r>
              <a:rPr lang="en-US" sz="3400">
                <a:latin typeface="Arial" charset="0"/>
                <a:ea typeface="ＭＳ Ｐゴシック" charset="0"/>
                <a:cs typeface="Arial" charset="0"/>
                <a:sym typeface="Helvetica" charset="0"/>
              </a:rPr>
              <a:t> The More (Leaders), the Merrier?</a:t>
            </a:r>
            <a:endParaRPr lang="en-US" sz="2800">
              <a:latin typeface="Arial" charset="0"/>
              <a:ea typeface="ＭＳ Ｐゴシック" charset="0"/>
              <a:cs typeface="Arial" charset="0"/>
              <a:sym typeface="Helvetica" charset="0"/>
            </a:endParaRPr>
          </a:p>
          <a:p>
            <a:pPr marL="38100">
              <a:spcBef>
                <a:spcPts val="538"/>
              </a:spcBef>
              <a:buClr>
                <a:srgbClr val="000000"/>
              </a:buClr>
            </a:pPr>
            <a:endParaRPr lang="en-US" u="sng"/>
          </a:p>
          <a:p>
            <a:pPr marL="38100">
              <a:spcBef>
                <a:spcPts val="538"/>
              </a:spcBef>
              <a:buClr>
                <a:srgbClr val="000000"/>
              </a:buClr>
            </a:pPr>
            <a:endParaRPr lang="en-US" sz="1600">
              <a:solidFill>
                <a:srgbClr val="000000"/>
              </a:solidFill>
              <a:latin typeface="Lucida Grande" charset="0"/>
              <a:cs typeface="Lucida Grande" charset="0"/>
              <a:sym typeface="Lucida Grande"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dirty="0" smtClean="0"/>
              <a:t>Beginning </a:t>
            </a:r>
            <a:r>
              <a:rPr lang="en-US" dirty="0"/>
              <a:t>to look at broader infrastructure and the opportunities and challenges to instructional improvement.</a:t>
            </a:r>
            <a:endParaRPr lang="en-US" dirty="0" smtClean="0"/>
          </a:p>
          <a:p>
            <a:r>
              <a:rPr lang="en-US" dirty="0" smtClean="0"/>
              <a:t>Red dots are central office</a:t>
            </a:r>
            <a:r>
              <a:rPr lang="en-US" baseline="0" dirty="0" smtClean="0"/>
              <a:t> staff</a:t>
            </a:r>
            <a:endParaRPr lang="en-US" dirty="0"/>
          </a:p>
        </p:txBody>
      </p:sp>
      <p:sp>
        <p:nvSpPr>
          <p:cNvPr id="4" name="Slide Number Placeholder 3"/>
          <p:cNvSpPr>
            <a:spLocks noGrp="1"/>
          </p:cNvSpPr>
          <p:nvPr>
            <p:ph type="sldNum" sz="quarter" idx="10"/>
          </p:nvPr>
        </p:nvSpPr>
        <p:spPr/>
        <p:txBody>
          <a:bodyPr/>
          <a:lstStyle/>
          <a:p>
            <a:fld id="{8DD242D8-1DED-4D85-854E-53174BB32D18}" type="slidenum">
              <a:rPr lang="en-US" smtClean="0"/>
              <a:t>42</a:t>
            </a:fld>
            <a:endParaRPr lang="en-US"/>
          </a:p>
        </p:txBody>
      </p:sp>
    </p:spTree>
    <p:extLst>
      <p:ext uri="{BB962C8B-B14F-4D97-AF65-F5344CB8AC3E}">
        <p14:creationId xmlns:p14="http://schemas.microsoft.com/office/powerpoint/2010/main" val="80468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4D1A6248-9F08-6245-9608-44489B9E7B31}" type="slidenum">
              <a:rPr lang="en-US" sz="1200">
                <a:latin typeface="Helvetica Neue Light" charset="0"/>
              </a:rPr>
              <a:pPr eaLnBrk="1" hangingPunct="1"/>
              <a:t>43</a:t>
            </a:fld>
            <a:endParaRPr lang="en-US" sz="1200">
              <a:latin typeface="Helvetica Neue Light"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Cannot design practice – can design for practice … </a:t>
            </a:r>
            <a:endParaRPr lang="en-US" dirty="0" smtClean="0"/>
          </a:p>
          <a:p>
            <a:pPr eaLnBrk="1" hangingPunct="1"/>
            <a:r>
              <a:rPr lang="en-US" dirty="0" smtClean="0"/>
              <a:t>Lost in translation</a:t>
            </a:r>
            <a:r>
              <a:rPr lang="en-US" baseline="0" dirty="0" smtClean="0"/>
              <a:t> ….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Picking out bits of an infrastructure without  attending to the infrastructure of which they are part … </a:t>
            </a:r>
            <a:endParaRPr lang="en-US" dirty="0"/>
          </a:p>
        </p:txBody>
      </p:sp>
      <p:sp>
        <p:nvSpPr>
          <p:cNvPr id="4" name="Slide Number Placeholder 3"/>
          <p:cNvSpPr>
            <a:spLocks noGrp="1"/>
          </p:cNvSpPr>
          <p:nvPr>
            <p:ph type="sldNum" sz="quarter" idx="10"/>
          </p:nvPr>
        </p:nvSpPr>
        <p:spPr/>
        <p:txBody>
          <a:bodyPr/>
          <a:lstStyle/>
          <a:p>
            <a:pPr>
              <a:defRPr/>
            </a:pPr>
            <a:fld id="{5E8AF2E8-2493-BE45-B0F6-8645A3CC4AB1}" type="slidenum">
              <a:rPr lang="en-US" smtClean="0"/>
              <a:pPr>
                <a:defRPr/>
              </a:pPr>
              <a:t>44</a:t>
            </a:fld>
            <a:endParaRPr lang="en-US"/>
          </a:p>
        </p:txBody>
      </p:sp>
    </p:spTree>
    <p:extLst>
      <p:ext uri="{BB962C8B-B14F-4D97-AF65-F5344CB8AC3E}">
        <p14:creationId xmlns:p14="http://schemas.microsoft.com/office/powerpoint/2010/main" val="1796245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92521F49-4F04-D447-998A-FF177F5A3EE7}" type="slidenum">
              <a:rPr lang="en-US" sz="1200">
                <a:latin typeface="Helvetica Neue Light" charset="0"/>
              </a:rPr>
              <a:pPr eaLnBrk="1" hangingPunct="1"/>
              <a:t>45</a:t>
            </a:fld>
            <a:endParaRPr lang="en-US" sz="1200">
              <a:latin typeface="Helvetica Neue Light" charset="0"/>
            </a:endParaRPr>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My</a:t>
            </a:r>
            <a:r>
              <a:rPr lang="en-US" baseline="0" dirty="0" smtClean="0">
                <a:ea typeface="ＭＳ Ｐゴシック" charset="0"/>
                <a:cs typeface="ＭＳ Ｐゴシック" charset="0"/>
              </a:rPr>
              <a:t> account to this point suggests a number of directions for research on school leadership and management …that I want to focus in on now.  First, these are the need for research that gets beyond an exclusive focus on </a:t>
            </a:r>
            <a:r>
              <a:rPr lang="en-US" baseline="0" dirty="0" smtClean="0"/>
              <a:t>the school principal to consider others who take responsibility for leadership and management inside schools.  Second, broaden beyond interactions to develop a better understanding of how formal structure is not only a product of administrative practice BUT fundamentally shapes/defines that practice.  Third (MAYBE), get beyond notions of practice as individual action to thinking about interactions and how the expertise may be in between </a:t>
            </a: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63DEBD5D-756F-F840-A201-AE9776640909}" type="slidenum">
              <a:rPr lang="en-US" sz="1200">
                <a:latin typeface="Helvetica Neue Light" charset="0"/>
              </a:rPr>
              <a:pPr eaLnBrk="1" hangingPunct="1"/>
              <a:t>4</a:t>
            </a:fld>
            <a:endParaRPr lang="en-US" sz="1200">
              <a:latin typeface="Helvetica Neue Light" charset="0"/>
            </a:endParaRPr>
          </a:p>
        </p:txBody>
      </p:sp>
      <p:sp>
        <p:nvSpPr>
          <p:cNvPr id="184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solidFill>
                  <a:schemeClr val="tx1"/>
                </a:solidFill>
                <a:latin typeface="Times New Roman" charset="0"/>
              </a:rPr>
              <a:t>5</a:t>
            </a:r>
          </a:p>
        </p:txBody>
      </p:sp>
      <p:sp>
        <p:nvSpPr>
          <p:cNvPr id="184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8" name="Rectangle 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9"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solidFill>
                  <a:schemeClr val="tx1"/>
                </a:solidFill>
                <a:latin typeface="Times New Roman" charset="0"/>
              </a:rPr>
              <a:t>22</a:t>
            </a:r>
          </a:p>
        </p:txBody>
      </p:sp>
      <p:sp>
        <p:nvSpPr>
          <p:cNvPr id="18440" name="Rectangle 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1" name="Rectangle 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2" name="Rectangle 10"/>
          <p:cNvSpPr>
            <a:spLocks noGrp="1" noRot="1" noChangeAspect="1" noChangeArrowheads="1" noTextEdit="1"/>
          </p:cNvSpPr>
          <p:nvPr>
            <p:ph type="sldImg"/>
          </p:nvPr>
        </p:nvSpPr>
        <p:spPr>
          <a:xfrm>
            <a:off x="1150938" y="692150"/>
            <a:ext cx="4556125" cy="3416300"/>
          </a:xfrm>
          <a:solidFill>
            <a:srgbClr val="FFFFFF"/>
          </a:solidFill>
          <a:ln w="12700" cap="flat"/>
        </p:spPr>
      </p:sp>
      <p:sp>
        <p:nvSpPr>
          <p:cNvPr id="18443" name="Rectangle 1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pPr eaLnBrk="1" hangingPunct="1"/>
            <a:r>
              <a:rPr lang="en-US" baseline="0" dirty="0" smtClean="0">
                <a:ea typeface="ＭＳ Ｐゴシック" charset="0"/>
                <a:cs typeface="ＭＳ Ｐゴシック" charset="0"/>
              </a:rPr>
              <a:t>Improving what … conversation about school improvement … instruction just an outcome variable … but also key explanatory variable … </a:t>
            </a:r>
          </a:p>
          <a:p>
            <a:pPr eaLnBrk="1" hangingPunct="1"/>
            <a:r>
              <a:rPr lang="en-US" baseline="0" dirty="0" smtClean="0">
                <a:ea typeface="ＭＳ Ｐゴシック" charset="0"/>
                <a:cs typeface="ＭＳ Ｐゴシック" charset="0"/>
              </a:rPr>
              <a:t>Teaching as what the teacher does … equate teaching with the actions of the individual </a:t>
            </a:r>
          </a:p>
          <a:p>
            <a:pPr eaLnBrk="1" hangingPunct="1"/>
            <a:r>
              <a:rPr lang="en-US" baseline="0" dirty="0" smtClean="0">
                <a:ea typeface="ＭＳ Ｐゴシック" charset="0"/>
                <a:cs typeface="ＭＳ Ｐゴシック" charset="0"/>
              </a:rPr>
              <a:t>Alternatively, we can thinking about teaching as a social practice one that takes form in the interactions among teachers, students and materials … </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B5B2F3C0-FE83-7F4A-B52D-FC70E1D85A20}" type="slidenum">
              <a:rPr lang="en-US" sz="1200">
                <a:latin typeface="Helvetica Neue Light" charset="0"/>
              </a:rPr>
              <a:pPr eaLnBrk="1" hangingPunct="1"/>
              <a:t>46</a:t>
            </a:fld>
            <a:endParaRPr lang="en-US" sz="1200">
              <a:latin typeface="Helvetica Neue Light"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charset="0"/>
                <a:cs typeface="ＭＳ Ｐゴシック" charset="0"/>
              </a:rPr>
              <a:t>“professional development process”  “</a:t>
            </a:r>
            <a:r>
              <a:rPr lang="en-US" sz="1200" kern="1200" dirty="0" smtClean="0">
                <a:solidFill>
                  <a:schemeClr val="tx1"/>
                </a:solidFill>
                <a:latin typeface="Helvetica Neue Light" charset="0"/>
                <a:ea typeface="ＭＳ Ｐゴシック" charset="-128"/>
                <a:cs typeface="ＭＳ Ｐゴシック" charset="-128"/>
              </a:rPr>
              <a:t>teachers working collaboratively on a small number of "study lessons” “study lessons involves planning, teaching, observing, and critiquing the lessons” “teachers select an overarching goal and related research question that they want to explore” “teachers jointly draw up a detailed plan for the lesson” “a teacher teach the lesson in a real classroom as other others</a:t>
            </a:r>
            <a:r>
              <a:rPr lang="en-US" sz="1200" kern="1200" baseline="0" dirty="0" smtClean="0">
                <a:solidFill>
                  <a:schemeClr val="tx1"/>
                </a:solidFill>
                <a:latin typeface="Helvetica Neue Light" charset="0"/>
                <a:ea typeface="ＭＳ Ｐゴシック" charset="-128"/>
                <a:cs typeface="ＭＳ Ｐゴシック" charset="-128"/>
              </a:rPr>
              <a:t> </a:t>
            </a:r>
            <a:r>
              <a:rPr lang="en-US" sz="1200" kern="1200" dirty="0" smtClean="0">
                <a:solidFill>
                  <a:schemeClr val="tx1"/>
                </a:solidFill>
                <a:latin typeface="Helvetica Neue Light" charset="0"/>
                <a:ea typeface="ＭＳ Ｐゴシック" charset="-128"/>
                <a:cs typeface="ＭＳ Ｐゴシック" charset="-128"/>
              </a:rPr>
              <a:t>observe” “group then comes together to discuss their observations of the lesson”  “group revises the lesson, and another teacher implements it in a second classroom” </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charset="0"/>
                <a:cs typeface="ＭＳ Ｐゴシック" charset="0"/>
              </a:rPr>
              <a:t>(Read about lesson study “professional development process”  “</a:t>
            </a:r>
            <a:r>
              <a:rPr lang="en-US" sz="1200" kern="1200" dirty="0" smtClean="0">
                <a:solidFill>
                  <a:schemeClr val="tx1"/>
                </a:solidFill>
                <a:latin typeface="Helvetica Neue Light" charset="0"/>
                <a:ea typeface="ＭＳ Ｐゴシック" charset="-128"/>
                <a:cs typeface="ＭＳ Ｐゴシック" charset="-128"/>
              </a:rPr>
              <a:t>teachers working collaboratively on a small number of "study lessons” “study lessons involves planning, teaching, observing, and critiquing the lessons” “teachers select an overarching goal and related research question that they want to explore” “teachers jointly draw up a detailed plan for the lesson” “a teacher teach the lesson in a real classroom as other others</a:t>
            </a:r>
            <a:r>
              <a:rPr lang="en-US" sz="1200" kern="1200" baseline="0" dirty="0" smtClean="0">
                <a:solidFill>
                  <a:schemeClr val="tx1"/>
                </a:solidFill>
                <a:latin typeface="Helvetica Neue Light" charset="0"/>
                <a:ea typeface="ＭＳ Ｐゴシック" charset="-128"/>
                <a:cs typeface="ＭＳ Ｐゴシック" charset="-128"/>
              </a:rPr>
              <a:t> </a:t>
            </a:r>
            <a:r>
              <a:rPr lang="en-US" sz="1200" kern="1200" dirty="0" smtClean="0">
                <a:solidFill>
                  <a:schemeClr val="tx1"/>
                </a:solidFill>
                <a:latin typeface="Helvetica Neue Light" charset="0"/>
                <a:ea typeface="ＭＳ Ｐゴシック" charset="-128"/>
                <a:cs typeface="ＭＳ Ｐゴシック" charset="-128"/>
              </a:rPr>
              <a:t>observe” “group then comes together to discuss their observations of the lesson”  “group revises the lesson, and another teacher implements it in a second classroom” </a:t>
            </a:r>
            <a:endParaRPr lang="en-US" baseline="0" dirty="0" smtClean="0">
              <a:ea typeface="ＭＳ Ｐゴシック" charset="0"/>
              <a:cs typeface="ＭＳ Ｐゴシック"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Helvetica Neue Light" charset="0"/>
              <a:ea typeface="ＭＳ Ｐゴシック" charset="-128"/>
              <a:cs typeface="ＭＳ Ｐゴシック" charset="-128"/>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Helvetica Neue Light" charset="0"/>
              <a:ea typeface="ＭＳ Ｐゴシック" charset="-128"/>
              <a:cs typeface="ＭＳ Ｐゴシック" charset="-128"/>
            </a:endParaRPr>
          </a:p>
          <a:p>
            <a:pPr marL="882650" lvl="1" indent="-457200" eaLnBrk="1" hangingPunct="1">
              <a:buClr>
                <a:schemeClr val="bg1"/>
              </a:buClr>
              <a:buFont typeface="Arial"/>
              <a:buChar char="•"/>
              <a:defRPr/>
            </a:pPr>
            <a:r>
              <a:rPr lang="en-US" sz="2800" dirty="0" smtClean="0"/>
              <a:t>“guiding principles behind the process of lesson study” (</a:t>
            </a:r>
            <a:r>
              <a:rPr lang="en-US" sz="2800" b="1" dirty="0" smtClean="0"/>
              <a:t>CHOKSHI AND FERNANDEZ, 200?).   </a:t>
            </a:r>
            <a:endParaRPr lang="en-US" sz="2800" dirty="0" smtClean="0"/>
          </a:p>
          <a:p>
            <a:pPr marL="882650" lvl="1" indent="-457200" eaLnBrk="1" hangingPunct="1">
              <a:buClr>
                <a:schemeClr val="bg1"/>
              </a:buClr>
              <a:buFont typeface="Arial"/>
              <a:buChar char="•"/>
              <a:defRPr/>
            </a:pPr>
            <a:r>
              <a:rPr lang="en-US" sz="2800" dirty="0" smtClean="0"/>
              <a:t> </a:t>
            </a:r>
            <a:r>
              <a:rPr lang="en-US" sz="2800" i="1" dirty="0" smtClean="0"/>
              <a:t>Lesson study is an exotic idea from a foreign country, so it can’t be done in the U.S. </a:t>
            </a:r>
            <a:r>
              <a:rPr lang="en-US" sz="2800" dirty="0" smtClean="0"/>
              <a:t>(</a:t>
            </a:r>
            <a:r>
              <a:rPr lang="en-US" sz="2800" b="1" dirty="0" smtClean="0"/>
              <a:t>CHOKSHI AND FERNANDEZ, 200?</a:t>
            </a:r>
            <a:endParaRPr lang="en-US" sz="280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ea typeface="ＭＳ Ｐゴシック" charset="0"/>
              <a:cs typeface="ＭＳ Ｐゴシック" charset="0"/>
            </a:endParaRPr>
          </a:p>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BB473655-84F7-D84A-AF27-B559091F8D5A}" type="slidenum">
              <a:rPr lang="en-US" sz="1200">
                <a:latin typeface="Helvetica Neue Light" charset="0"/>
              </a:rPr>
              <a:pPr eaLnBrk="1" hangingPunct="1"/>
              <a:t>47</a:t>
            </a:fld>
            <a:endParaRPr lang="en-US" sz="1200">
              <a:latin typeface="Helvetica Neue Light"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031"/>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Helvetica Neue Light" charset="0"/>
                <a:ea typeface="ヒラギノ角ゴ Pro W3" charset="0"/>
                <a:cs typeface="ヒラギノ角ゴ Pro W3" charset="0"/>
                <a:sym typeface="Helvetica Neue Light" charset="0"/>
              </a:defRPr>
            </a:lvl1pPr>
            <a:lvl2pPr marL="37931725" indent="-37474525" eaLnBrk="0" hangingPunct="0">
              <a:defRPr sz="4000">
                <a:solidFill>
                  <a:srgbClr val="000000"/>
                </a:solidFill>
                <a:latin typeface="Helvetica Neue Light" charset="0"/>
                <a:ea typeface="ヒラギノ角ゴ Pro W3" charset="0"/>
                <a:cs typeface="ヒラギノ角ゴ Pro W3" charset="0"/>
                <a:sym typeface="Helvetica Neue Light" charset="0"/>
              </a:defRPr>
            </a:lvl2pPr>
            <a:lvl3pPr eaLnBrk="0" hangingPunct="0">
              <a:defRPr sz="4000">
                <a:solidFill>
                  <a:srgbClr val="000000"/>
                </a:solidFill>
                <a:latin typeface="Helvetica Neue Light" charset="0"/>
                <a:ea typeface="ヒラギノ角ゴ Pro W3" charset="0"/>
                <a:cs typeface="ヒラギノ角ゴ Pro W3" charset="0"/>
                <a:sym typeface="Helvetica Neue Light" charset="0"/>
              </a:defRPr>
            </a:lvl3pPr>
            <a:lvl4pPr eaLnBrk="0" hangingPunct="0">
              <a:defRPr sz="4000">
                <a:solidFill>
                  <a:srgbClr val="000000"/>
                </a:solidFill>
                <a:latin typeface="Helvetica Neue Light" charset="0"/>
                <a:ea typeface="ヒラギノ角ゴ Pro W3" charset="0"/>
                <a:cs typeface="ヒラギノ角ゴ Pro W3" charset="0"/>
                <a:sym typeface="Helvetica Neue Light" charset="0"/>
              </a:defRPr>
            </a:lvl4pPr>
            <a:lvl5pPr eaLnBrk="0" hangingPunct="0">
              <a:defRPr sz="4000">
                <a:solidFill>
                  <a:srgbClr val="000000"/>
                </a:solidFill>
                <a:latin typeface="Helvetica Neue Light" charset="0"/>
                <a:ea typeface="ヒラギノ角ゴ Pro W3" charset="0"/>
                <a:cs typeface="ヒラギノ角ゴ Pro W3" charset="0"/>
                <a:sym typeface="Helvetica Neue Light" charset="0"/>
              </a:defRPr>
            </a:lvl5pPr>
            <a:lvl6pPr marL="457200" eaLnBrk="0" fontAlgn="base" hangingPunct="0">
              <a:spcBef>
                <a:spcPct val="0"/>
              </a:spcBef>
              <a:spcAft>
                <a:spcPct val="0"/>
              </a:spcAft>
              <a:defRPr sz="4000">
                <a:solidFill>
                  <a:srgbClr val="000000"/>
                </a:solidFill>
                <a:latin typeface="Helvetica Neue Light" charset="0"/>
                <a:ea typeface="ヒラギノ角ゴ Pro W3" charset="0"/>
                <a:cs typeface="ヒラギノ角ゴ Pro W3" charset="0"/>
                <a:sym typeface="Helvetica Neue Light" charset="0"/>
              </a:defRPr>
            </a:lvl6pPr>
            <a:lvl7pPr marL="914400" eaLnBrk="0" fontAlgn="base" hangingPunct="0">
              <a:spcBef>
                <a:spcPct val="0"/>
              </a:spcBef>
              <a:spcAft>
                <a:spcPct val="0"/>
              </a:spcAft>
              <a:defRPr sz="4000">
                <a:solidFill>
                  <a:srgbClr val="000000"/>
                </a:solidFill>
                <a:latin typeface="Helvetica Neue Light" charset="0"/>
                <a:ea typeface="ヒラギノ角ゴ Pro W3" charset="0"/>
                <a:cs typeface="ヒラギノ角ゴ Pro W3" charset="0"/>
                <a:sym typeface="Helvetica Neue Light" charset="0"/>
              </a:defRPr>
            </a:lvl7pPr>
            <a:lvl8pPr marL="1371600" eaLnBrk="0" fontAlgn="base" hangingPunct="0">
              <a:spcBef>
                <a:spcPct val="0"/>
              </a:spcBef>
              <a:spcAft>
                <a:spcPct val="0"/>
              </a:spcAft>
              <a:defRPr sz="4000">
                <a:solidFill>
                  <a:srgbClr val="000000"/>
                </a:solidFill>
                <a:latin typeface="Helvetica Neue Light" charset="0"/>
                <a:ea typeface="ヒラギノ角ゴ Pro W3" charset="0"/>
                <a:cs typeface="ヒラギノ角ゴ Pro W3" charset="0"/>
                <a:sym typeface="Helvetica Neue Light" charset="0"/>
              </a:defRPr>
            </a:lvl8pPr>
            <a:lvl9pPr marL="1828800" eaLnBrk="0" fontAlgn="base" hangingPunct="0">
              <a:spcBef>
                <a:spcPct val="0"/>
              </a:spcBef>
              <a:spcAft>
                <a:spcPct val="0"/>
              </a:spcAft>
              <a:defRPr sz="4000">
                <a:solidFill>
                  <a:srgbClr val="000000"/>
                </a:solidFill>
                <a:latin typeface="Helvetica Neue Light" charset="0"/>
                <a:ea typeface="ヒラギノ角ゴ Pro W3" charset="0"/>
                <a:cs typeface="ヒラギノ角ゴ Pro W3" charset="0"/>
                <a:sym typeface="Helvetica Neue Light" charset="0"/>
              </a:defRPr>
            </a:lvl9pPr>
          </a:lstStyle>
          <a:p>
            <a:pPr eaLnBrk="1" hangingPunct="1"/>
            <a:fld id="{BC2079DC-BAAA-3E40-A4A7-541E83D77BA2}" type="slidenum">
              <a:rPr lang="en-US" sz="1200"/>
              <a:pPr eaLnBrk="1" hangingPunct="1"/>
              <a:t>48</a:t>
            </a:fld>
            <a:endParaRPr lang="en-US" sz="1200"/>
          </a:p>
        </p:txBody>
      </p:sp>
      <p:sp>
        <p:nvSpPr>
          <p:cNvPr id="230403" name="Rectangle 2"/>
          <p:cNvSpPr>
            <a:spLocks noGrp="1" noRot="1" noChangeAspect="1" noChangeArrowheads="1" noTextEdit="1"/>
          </p:cNvSpPr>
          <p:nvPr>
            <p:ph type="sldImg"/>
          </p:nvPr>
        </p:nvSpPr>
        <p:spPr>
          <a:ln/>
        </p:spPr>
      </p:sp>
      <p:sp>
        <p:nvSpPr>
          <p:cNvPr id="23040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37931725" indent="-37474525" eaLnBrk="0" hangingPunct="0">
              <a:defRPr sz="4000">
                <a:solidFill>
                  <a:srgbClr val="000000"/>
                </a:solidFill>
                <a:latin typeface="Gill Sans" charset="0"/>
                <a:ea typeface="ヒラギノ角ゴ Pro W3" charset="0"/>
                <a:cs typeface="ヒラギノ角ゴ Pro W3" charset="0"/>
              </a:defRPr>
            </a:lvl2pPr>
            <a:lvl3pPr eaLnBrk="0" hangingPunct="0">
              <a:defRPr sz="4000">
                <a:solidFill>
                  <a:srgbClr val="000000"/>
                </a:solidFill>
                <a:latin typeface="Gill Sans" charset="0"/>
                <a:ea typeface="ヒラギノ角ゴ Pro W3" charset="0"/>
                <a:cs typeface="ヒラギノ角ゴ Pro W3" charset="0"/>
              </a:defRPr>
            </a:lvl3pPr>
            <a:lvl4pPr eaLnBrk="0" hangingPunct="0">
              <a:defRPr sz="4000">
                <a:solidFill>
                  <a:srgbClr val="000000"/>
                </a:solidFill>
                <a:latin typeface="Gill Sans" charset="0"/>
                <a:ea typeface="ヒラギノ角ゴ Pro W3" charset="0"/>
                <a:cs typeface="ヒラギノ角ゴ Pro W3" charset="0"/>
              </a:defRPr>
            </a:lvl4pPr>
            <a:lvl5pPr eaLnBrk="0" hangingPunct="0">
              <a:defRPr sz="4000">
                <a:solidFill>
                  <a:srgbClr val="000000"/>
                </a:solidFill>
                <a:latin typeface="Gill Sans" charset="0"/>
                <a:ea typeface="ヒラギノ角ゴ Pro W3" charset="0"/>
                <a:cs typeface="ヒラギノ角ゴ Pro W3" charset="0"/>
              </a:defRPr>
            </a:lvl5pPr>
            <a:lvl6pPr marL="4572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9144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13716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18288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5560E040-A45B-AD42-9DAE-B4A027C2A146}" type="slidenum">
              <a:rPr lang="en-US" sz="1200">
                <a:latin typeface="Helvetica Neue Light" charset="0"/>
              </a:rPr>
              <a:pPr eaLnBrk="1" hangingPunct="1"/>
              <a:t>49</a:t>
            </a:fld>
            <a:endParaRPr lang="en-US" sz="1200">
              <a:latin typeface="Helvetica Neue Light"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1) How does</a:t>
            </a:r>
            <a:r>
              <a:rPr lang="en-US" baseline="0" dirty="0" smtClean="0"/>
              <a:t> recoupling happen on the ground … role of school administration – formal structure and administrative practice. I want to offer vivid looks at how policy looks inside schools … </a:t>
            </a:r>
          </a:p>
          <a:p>
            <a:pPr eaLnBrk="1" hangingPunct="1"/>
            <a:endParaRPr lang="en-US" baseline="0" dirty="0" smtClean="0"/>
          </a:p>
          <a:p>
            <a:pPr eaLnBrk="1" hangingPunct="1"/>
            <a:r>
              <a:rPr lang="en-US" baseline="0" dirty="0" smtClean="0"/>
              <a:t>2) Based on this analysis, I argue that we need to broaden how we think about </a:t>
            </a:r>
          </a:p>
          <a:p>
            <a:pPr eaLnBrk="1" hangingPunct="1"/>
            <a:r>
              <a:rPr lang="en-US" baseline="0" dirty="0" smtClean="0"/>
              <a:t>      A) research work on school administration in SEVERAL WAYS… </a:t>
            </a:r>
          </a:p>
          <a:p>
            <a:pPr eaLnBrk="1" hangingPunct="1"/>
            <a:r>
              <a:rPr lang="en-US" baseline="0" dirty="0" smtClean="0"/>
              <a:t>	a. beyond the school principal by considering administrative practice and who co-performs that practice … </a:t>
            </a:r>
          </a:p>
          <a:p>
            <a:pPr eaLnBrk="1" hangingPunct="1"/>
            <a:r>
              <a:rPr lang="en-US" baseline="0" dirty="0" smtClean="0"/>
              <a:t>	b. beyond notions of practice as individual action to thinking about interactions and how the expertise may be in between … stretched over two or more people</a:t>
            </a:r>
          </a:p>
          <a:p>
            <a:pPr eaLnBrk="1" hangingPunct="1"/>
            <a:r>
              <a:rPr lang="en-US" baseline="0" dirty="0" smtClean="0"/>
              <a:t>	c. broaden beyond interactions to consider the role of the formal structure in administrative practice …</a:t>
            </a:r>
          </a:p>
          <a:p>
            <a:pPr eaLnBrk="1" hangingPunct="1"/>
            <a:r>
              <a:rPr lang="en-US" baseline="0" dirty="0" smtClean="0"/>
              <a:t>     B) Development work on school administration … </a:t>
            </a:r>
          </a:p>
          <a:p>
            <a:pPr eaLnBrk="1" hangingPunct="1"/>
            <a:r>
              <a:rPr lang="en-US" baseline="0" dirty="0" smtClean="0"/>
              <a:t>I will use examples from my own research to illuminate these points … </a:t>
            </a:r>
          </a:p>
          <a:p>
            <a:pPr eaLnBrk="1" hangingPunct="1"/>
            <a:endParaRPr lang="en-US" baseline="0" dirty="0" smtClean="0"/>
          </a:p>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fld id="{2B6EB3BB-654F-774E-AD89-B305DE8E3DD4}" type="slidenum">
              <a:rPr lang="en-US" sz="1200">
                <a:latin typeface="Helvetica Neue Light" charset="0"/>
              </a:rPr>
              <a:pPr eaLnBrk="1" hangingPunct="1"/>
              <a:t>50</a:t>
            </a:fld>
            <a:endParaRPr lang="en-US" sz="1200">
              <a:latin typeface="Helvetica Neue Light"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DFF70FF2-606D-AE4E-9919-4335CF227AD4}" type="slidenum">
              <a:rPr lang="en-US" sz="1200">
                <a:latin typeface="Helvetica Neue Light" charset="0"/>
              </a:rPr>
              <a:pPr eaLnBrk="1" hangingPunct="1"/>
              <a:t>51</a:t>
            </a:fld>
            <a:endParaRPr lang="en-US" sz="1200">
              <a:latin typeface="Helvetica Neue Light"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37931725" indent="-37474525" eaLnBrk="0" hangingPunct="0">
              <a:defRPr sz="4000">
                <a:solidFill>
                  <a:srgbClr val="000000"/>
                </a:solidFill>
                <a:latin typeface="Gill Sans" charset="0"/>
                <a:ea typeface="ヒラギノ角ゴ Pro W3" charset="0"/>
                <a:cs typeface="ヒラギノ角ゴ Pro W3" charset="0"/>
              </a:defRPr>
            </a:lvl2pPr>
            <a:lvl3pPr eaLnBrk="0" hangingPunct="0">
              <a:defRPr sz="4000">
                <a:solidFill>
                  <a:srgbClr val="000000"/>
                </a:solidFill>
                <a:latin typeface="Gill Sans" charset="0"/>
                <a:ea typeface="ヒラギノ角ゴ Pro W3" charset="0"/>
                <a:cs typeface="ヒラギノ角ゴ Pro W3" charset="0"/>
              </a:defRPr>
            </a:lvl3pPr>
            <a:lvl4pPr eaLnBrk="0" hangingPunct="0">
              <a:defRPr sz="4000">
                <a:solidFill>
                  <a:srgbClr val="000000"/>
                </a:solidFill>
                <a:latin typeface="Gill Sans" charset="0"/>
                <a:ea typeface="ヒラギノ角ゴ Pro W3" charset="0"/>
                <a:cs typeface="ヒラギノ角ゴ Pro W3" charset="0"/>
              </a:defRPr>
            </a:lvl4pPr>
            <a:lvl5pPr eaLnBrk="0" hangingPunct="0">
              <a:defRPr sz="4000">
                <a:solidFill>
                  <a:srgbClr val="000000"/>
                </a:solidFill>
                <a:latin typeface="Gill Sans" charset="0"/>
                <a:ea typeface="ヒラギノ角ゴ Pro W3" charset="0"/>
                <a:cs typeface="ヒラギノ角ゴ Pro W3" charset="0"/>
              </a:defRPr>
            </a:lvl5pPr>
            <a:lvl6pPr marL="4572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9144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13716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1828800"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5560E040-A45B-AD42-9DAE-B4A027C2A146}" type="slidenum">
              <a:rPr lang="en-US" sz="1200">
                <a:latin typeface="Helvetica Neue Light" charset="0"/>
              </a:rPr>
              <a:pPr eaLnBrk="1" hangingPunct="1"/>
              <a:t>5</a:t>
            </a:fld>
            <a:endParaRPr lang="en-US" sz="1200">
              <a:latin typeface="Helvetica Neue Light"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I acknowledge that you all or some of you may cast lesson</a:t>
            </a:r>
            <a:r>
              <a:rPr lang="en-US" baseline="0" dirty="0" smtClean="0"/>
              <a:t> study differently (such as a professional development approach as my colleague and friend Catherine Lewis with her coauthors Perry and </a:t>
            </a:r>
            <a:r>
              <a:rPr lang="en-US" baseline="0" dirty="0" err="1" smtClean="0"/>
              <a:t>Hurd</a:t>
            </a:r>
            <a:r>
              <a:rPr lang="en-US" baseline="0" dirty="0" smtClean="0"/>
              <a:t> put it in a recent article).  This is not in opposition to my notion of lesson study as an organization routine … </a:t>
            </a:r>
          </a:p>
          <a:p>
            <a:pPr eaLnBrk="1" hangingPunct="1"/>
            <a:r>
              <a:rPr lang="en-US" baseline="0" dirty="0" smtClean="0"/>
              <a:t>As Katherine and her colleagues work makes clear …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1"/>
                </a:solidFill>
                <a:latin typeface="Arial"/>
                <a:ea typeface="ヒラギノ角ゴ Pro W3" charset="0"/>
                <a:cs typeface="Arial"/>
              </a:rPr>
              <a:t>A Challenge for ‘Lesson Study’</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5ED0975F-BCCB-BF48-85FC-579CF5B81D86}" type="slidenum">
              <a:rPr lang="en-US" sz="1200">
                <a:latin typeface="Helvetica Neue Light" charset="0"/>
              </a:rPr>
              <a:pPr eaLnBrk="1" hangingPunct="1"/>
              <a:t>6</a:t>
            </a:fld>
            <a:endParaRPr lang="en-US" sz="1200">
              <a:latin typeface="Helvetica Neue Light"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sz="1200" dirty="0" smtClean="0"/>
              <a:t>In</a:t>
            </a:r>
            <a:r>
              <a:rPr lang="en-US" sz="1200" baseline="0" dirty="0" smtClean="0"/>
              <a:t> my humble opinion, lesson study is a case of something bigger … it is a case of an organizational routine</a:t>
            </a:r>
          </a:p>
          <a:p>
            <a:pPr eaLnBrk="1" hangingPunct="1"/>
            <a:endParaRPr lang="en-US" sz="1200" baseline="0" dirty="0" smtClean="0"/>
          </a:p>
          <a:p>
            <a:pPr eaLnBrk="1" hangingPunct="1"/>
            <a:r>
              <a:rPr lang="en-US" sz="1200" baseline="0" dirty="0" smtClean="0"/>
              <a:t>I will end by challenging you to yes continue this exemplary work, talk to one another … and I know many of you share this work … Lesson study and research on lesson study is not some boutique endeavor … it captures the fundamentals of  … </a:t>
            </a:r>
          </a:p>
          <a:p>
            <a:pPr eaLnBrk="1" hangingPunct="1"/>
            <a:endParaRPr lang="en-US" sz="1200" baseline="0" dirty="0" smtClean="0"/>
          </a:p>
          <a:p>
            <a:pPr eaLnBrk="1" hangingPunct="1"/>
            <a:r>
              <a:rPr lang="en-US" sz="1200" baseline="0" dirty="0" smtClean="0"/>
              <a:t>Its not what you do, but how you do it that is essential … that a school is doing lesson study is important but what is far more important if change and improvement in teaching and learning is the goal is HOW they are doing lesson study.  </a:t>
            </a:r>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D4810A34-875D-9548-84E6-947DB5AA05E3}" type="slidenum">
              <a:rPr lang="en-US" sz="1200">
                <a:latin typeface="Helvetica Neue Light" charset="0"/>
              </a:rPr>
              <a:pPr eaLnBrk="1" hangingPunct="1"/>
              <a:t>7</a:t>
            </a:fld>
            <a:endParaRPr lang="en-US" sz="1200">
              <a:latin typeface="Helvetica Neue Light" charset="0"/>
            </a:endParaRPr>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r>
              <a:rPr lang="en-US"/>
              <a:t>Reflection-in-practice is easier said than done. </a:t>
            </a:r>
          </a:p>
          <a:p>
            <a:r>
              <a:rPr lang="en-US"/>
              <a:t>An analytical framework is a lens through which we can view a social phe- nomenon such as school leadership and management to focus our atten tion explicitly on certain features of the phenomenon.</a:t>
            </a:r>
          </a:p>
          <a:p>
            <a:r>
              <a:rPr lang="en-US"/>
              <a:t>We contend that hav- ing an explicit framework is necessary in order to do this work well.</a:t>
            </a:r>
          </a:p>
          <a:p>
            <a:r>
              <a:rPr lang="en-US"/>
              <a:t>“hero” or “heroine” who is single-handedly responsible for the organiza- tion’s success. These accounts place the leader, such as the school princi- pal, and his or her actions on center stage, reserving a minor, supporting role for others.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t>Quick fixes are everywhere in the education enterprise. The education bazaar (bizare) is filled with peddlers who sell a variety of wares to schools, peddling everything from programs that address how to teach writing to elementary students to those that show teachers how to use assessment data for diagnostic purposes. </a:t>
            </a:r>
          </a:p>
        </p:txBody>
      </p:sp>
      <p:sp>
        <p:nvSpPr>
          <p:cNvPr id="1433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3D371DAE-9E02-D64E-B6D3-F471742B8097}" type="slidenum">
              <a:rPr lang="en-US" sz="1200">
                <a:latin typeface="Helvetica Neue Light" charset="0"/>
              </a:rPr>
              <a:pPr eaLnBrk="1" hangingPunct="1"/>
              <a:t>8</a:t>
            </a:fld>
            <a:endParaRPr lang="en-US" sz="1200">
              <a:latin typeface="Helvetica Neue Light"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fld id="{70228478-D253-7F4C-BA24-5B250C5544CA}" type="slidenum">
              <a:rPr lang="en-US" sz="1200">
                <a:latin typeface="Helvetica Neue Light" charset="0"/>
              </a:rPr>
              <a:pPr eaLnBrk="1" hangingPunct="1"/>
              <a:t>9</a:t>
            </a:fld>
            <a:endParaRPr lang="en-US" sz="1200">
              <a:latin typeface="Helvetica Neue Light"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67432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716884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8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8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532104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81640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76864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852507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258233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18308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875939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36741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406010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88188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907739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389850"/>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30679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1500" y="330200"/>
            <a:ext cx="11861800" cy="1397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71500" y="2324100"/>
            <a:ext cx="11861800" cy="6565900"/>
          </a:xfrm>
        </p:spPr>
        <p:txBody>
          <a:bodyPr/>
          <a:lstStyle/>
          <a:p>
            <a:pPr lvl="0"/>
            <a:endParaRPr lang="en-US" noProof="0" smtClean="0">
              <a:sym typeface="Helvetica Neue" charset="0"/>
            </a:endParaRPr>
          </a:p>
        </p:txBody>
      </p:sp>
    </p:spTree>
    <p:extLst>
      <p:ext uri="{BB962C8B-B14F-4D97-AF65-F5344CB8AC3E}">
        <p14:creationId xmlns:p14="http://schemas.microsoft.com/office/powerpoint/2010/main" val="178888385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151473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292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76407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93100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685357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89461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463662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057189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C6C74"/>
            </a:gs>
            <a:gs pos="100000">
              <a:srgbClr val="000000"/>
            </a:gs>
          </a:gsLst>
          <a:lin ang="54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292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7" name="Rectangle 2"/>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charset="0"/>
              </a:rPr>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txStyles>
    <p:titleStyle>
      <a:lvl1pPr algn="l" rtl="0" eaLnBrk="0" fontAlgn="base" hangingPunct="0">
        <a:spcBef>
          <a:spcPct val="0"/>
        </a:spcBef>
        <a:spcAft>
          <a:spcPct val="0"/>
        </a:spcAft>
        <a:defRPr sz="4000" b="1">
          <a:solidFill>
            <a:srgbClr val="FFFFFF"/>
          </a:solidFill>
          <a:latin typeface="+mj-lt"/>
          <a:ea typeface="+mj-ea"/>
          <a:cs typeface="+mj-cs"/>
          <a:sym typeface="Helvetica Neue" charset="0"/>
        </a:defRPr>
      </a:lvl1pPr>
      <a:lvl2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2pPr>
      <a:lvl3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3pPr>
      <a:lvl4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4pPr>
      <a:lvl5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5pPr>
      <a:lvl6pPr marL="4572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6pPr>
      <a:lvl7pPr marL="9144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7pPr>
      <a:lvl8pPr marL="13716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8pPr>
      <a:lvl9pPr marL="18288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9pPr>
    </p:titleStyle>
    <p:bodyStyle>
      <a:lvl1pPr marL="342900" indent="-342900" algn="l" rtl="0" eaLnBrk="0" fontAlgn="base" hangingPunct="0">
        <a:spcBef>
          <a:spcPct val="0"/>
        </a:spcBef>
        <a:spcAft>
          <a:spcPct val="0"/>
        </a:spcAft>
        <a:defRPr sz="2400" b="1">
          <a:solidFill>
            <a:srgbClr val="8CBFFF"/>
          </a:solidFill>
          <a:latin typeface="+mn-lt"/>
          <a:ea typeface="+mn-ea"/>
          <a:cs typeface="+mn-cs"/>
          <a:sym typeface="Helvetica Neue" charset="0"/>
        </a:defRPr>
      </a:lvl1pPr>
      <a:lvl2pPr marL="742950" indent="-285750" algn="l" rtl="0" eaLnBrk="0" fontAlgn="base" hangingPunct="0">
        <a:spcBef>
          <a:spcPct val="0"/>
        </a:spcBef>
        <a:spcAft>
          <a:spcPct val="0"/>
        </a:spcAft>
        <a:defRPr sz="2400" b="1">
          <a:solidFill>
            <a:srgbClr val="8CBFFF"/>
          </a:solidFill>
          <a:latin typeface="+mn-lt"/>
          <a:ea typeface="+mn-ea"/>
          <a:cs typeface="+mn-cs"/>
          <a:sym typeface="Helvetica Neue" charset="0"/>
        </a:defRPr>
      </a:lvl2pPr>
      <a:lvl3pPr marL="1143000" indent="-228600" algn="l" rtl="0" eaLnBrk="0" fontAlgn="base" hangingPunct="0">
        <a:spcBef>
          <a:spcPct val="0"/>
        </a:spcBef>
        <a:spcAft>
          <a:spcPct val="0"/>
        </a:spcAft>
        <a:defRPr sz="2400" b="1">
          <a:solidFill>
            <a:srgbClr val="8CBFFF"/>
          </a:solidFill>
          <a:latin typeface="+mn-lt"/>
          <a:ea typeface="+mn-ea"/>
          <a:cs typeface="+mn-cs"/>
          <a:sym typeface="Helvetica Neue" charset="0"/>
        </a:defRPr>
      </a:lvl3pPr>
      <a:lvl4pPr marL="1600200" indent="-228600" algn="l" rtl="0" eaLnBrk="0" fontAlgn="base" hangingPunct="0">
        <a:spcBef>
          <a:spcPct val="0"/>
        </a:spcBef>
        <a:spcAft>
          <a:spcPct val="0"/>
        </a:spcAft>
        <a:defRPr sz="2400" b="1">
          <a:solidFill>
            <a:srgbClr val="8CBFFF"/>
          </a:solidFill>
          <a:latin typeface="+mn-lt"/>
          <a:ea typeface="+mn-ea"/>
          <a:cs typeface="+mn-cs"/>
          <a:sym typeface="Helvetica Neue" charset="0"/>
        </a:defRPr>
      </a:lvl4pPr>
      <a:lvl5pPr marL="2057400" indent="-228600" algn="l" rtl="0" eaLnBrk="0" fontAlgn="base" hangingPunct="0">
        <a:spcBef>
          <a:spcPct val="0"/>
        </a:spcBef>
        <a:spcAft>
          <a:spcPct val="0"/>
        </a:spcAft>
        <a:defRPr sz="2400" b="1">
          <a:solidFill>
            <a:srgbClr val="8CBFFF"/>
          </a:solidFill>
          <a:latin typeface="+mn-lt"/>
          <a:ea typeface="+mn-ea"/>
          <a:cs typeface="+mn-cs"/>
          <a:sym typeface="Helvetica Neue" charset="0"/>
        </a:defRPr>
      </a:lvl5pPr>
      <a:lvl6pPr marL="457200" algn="l" rtl="0" fontAlgn="base">
        <a:spcBef>
          <a:spcPct val="0"/>
        </a:spcBef>
        <a:spcAft>
          <a:spcPct val="0"/>
        </a:spcAft>
        <a:defRPr sz="2400" b="1">
          <a:solidFill>
            <a:srgbClr val="8CBFFF"/>
          </a:solidFill>
          <a:latin typeface="+mn-lt"/>
          <a:ea typeface="+mn-ea"/>
          <a:cs typeface="+mn-cs"/>
          <a:sym typeface="Helvetica Neue" charset="0"/>
        </a:defRPr>
      </a:lvl6pPr>
      <a:lvl7pPr marL="914400" algn="l" rtl="0" fontAlgn="base">
        <a:spcBef>
          <a:spcPct val="0"/>
        </a:spcBef>
        <a:spcAft>
          <a:spcPct val="0"/>
        </a:spcAft>
        <a:defRPr sz="2400" b="1">
          <a:solidFill>
            <a:srgbClr val="8CBFFF"/>
          </a:solidFill>
          <a:latin typeface="+mn-lt"/>
          <a:ea typeface="+mn-ea"/>
          <a:cs typeface="+mn-cs"/>
          <a:sym typeface="Helvetica Neue" charset="0"/>
        </a:defRPr>
      </a:lvl7pPr>
      <a:lvl8pPr marL="1371600" algn="l" rtl="0" fontAlgn="base">
        <a:spcBef>
          <a:spcPct val="0"/>
        </a:spcBef>
        <a:spcAft>
          <a:spcPct val="0"/>
        </a:spcAft>
        <a:defRPr sz="2400" b="1">
          <a:solidFill>
            <a:srgbClr val="8CBFFF"/>
          </a:solidFill>
          <a:latin typeface="+mn-lt"/>
          <a:ea typeface="+mn-ea"/>
          <a:cs typeface="+mn-cs"/>
          <a:sym typeface="Helvetica Neue" charset="0"/>
        </a:defRPr>
      </a:lvl8pPr>
      <a:lvl9pPr marL="1828800" algn="l" rtl="0" fontAlgn="base">
        <a:spcBef>
          <a:spcPct val="0"/>
        </a:spcBef>
        <a:spcAft>
          <a:spcPct val="0"/>
        </a:spcAft>
        <a:defRPr sz="2400" b="1">
          <a:solidFill>
            <a:srgbClr val="8CBFFF"/>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C6C74"/>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charset="0"/>
              </a:rPr>
              <a:t>Click to edit Master title style</a:t>
            </a:r>
          </a:p>
        </p:txBody>
      </p:sp>
      <p:sp>
        <p:nvSpPr>
          <p:cNvPr id="2051" name="Rectangle 2"/>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xmlns:p14="http://schemas.microsoft.com/office/powerpoint/2010/main"/>
  <p:txStyles>
    <p:titleStyle>
      <a:lvl1pPr algn="l" rtl="0" eaLnBrk="0" fontAlgn="base" hangingPunct="0">
        <a:spcBef>
          <a:spcPct val="0"/>
        </a:spcBef>
        <a:spcAft>
          <a:spcPct val="0"/>
        </a:spcAft>
        <a:defRPr sz="4000" b="1">
          <a:solidFill>
            <a:srgbClr val="FFFFFF"/>
          </a:solidFill>
          <a:latin typeface="+mj-lt"/>
          <a:ea typeface="+mj-ea"/>
          <a:cs typeface="+mj-cs"/>
          <a:sym typeface="Helvetica Neue" charset="0"/>
        </a:defRPr>
      </a:lvl1pPr>
      <a:lvl2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2pPr>
      <a:lvl3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3pPr>
      <a:lvl4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4pPr>
      <a:lvl5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5pPr>
      <a:lvl6pPr marL="4572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6pPr>
      <a:lvl7pPr marL="9144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7pPr>
      <a:lvl8pPr marL="13716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8pPr>
      <a:lvl9pPr marL="18288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9pPr>
    </p:titleStyle>
    <p:bodyStyle>
      <a:lvl1pPr marL="342900" indent="-342900" algn="l" rtl="0" eaLnBrk="0" fontAlgn="base" hangingPunct="0">
        <a:spcBef>
          <a:spcPts val="4900"/>
        </a:spcBef>
        <a:spcAft>
          <a:spcPct val="0"/>
        </a:spcAft>
        <a:defRPr sz="2400">
          <a:solidFill>
            <a:srgbClr val="FFFFFF"/>
          </a:solidFill>
          <a:latin typeface="+mn-lt"/>
          <a:ea typeface="+mn-ea"/>
          <a:cs typeface="+mn-cs"/>
          <a:sym typeface="Helvetica Neue" charset="0"/>
        </a:defRPr>
      </a:lvl1pPr>
      <a:lvl2pPr marL="393700" indent="63500" algn="l" rtl="0" eaLnBrk="0" fontAlgn="base" hangingPunct="0">
        <a:spcBef>
          <a:spcPts val="4900"/>
        </a:spcBef>
        <a:spcAft>
          <a:spcPct val="0"/>
        </a:spcAft>
        <a:defRPr sz="2400">
          <a:solidFill>
            <a:srgbClr val="FFFFFF"/>
          </a:solidFill>
          <a:latin typeface="+mn-lt"/>
          <a:ea typeface="+mn-ea"/>
          <a:cs typeface="+mn-cs"/>
          <a:sym typeface="Helvetica Neue" charset="0"/>
        </a:defRPr>
      </a:lvl2pPr>
      <a:lvl3pPr marL="825500" indent="88900" algn="l" rtl="0" eaLnBrk="0" fontAlgn="base" hangingPunct="0">
        <a:spcBef>
          <a:spcPts val="4900"/>
        </a:spcBef>
        <a:spcAft>
          <a:spcPct val="0"/>
        </a:spcAft>
        <a:defRPr sz="2400">
          <a:solidFill>
            <a:srgbClr val="FFFFFF"/>
          </a:solidFill>
          <a:latin typeface="+mn-lt"/>
          <a:ea typeface="+mn-ea"/>
          <a:cs typeface="+mn-cs"/>
          <a:sym typeface="Helvetica Neue" charset="0"/>
        </a:defRPr>
      </a:lvl3pPr>
      <a:lvl4pPr marL="1270000" indent="101600" algn="l" rtl="0" eaLnBrk="0" fontAlgn="base" hangingPunct="0">
        <a:spcBef>
          <a:spcPts val="4900"/>
        </a:spcBef>
        <a:spcAft>
          <a:spcPct val="0"/>
        </a:spcAft>
        <a:defRPr sz="2400">
          <a:solidFill>
            <a:srgbClr val="FFFFFF"/>
          </a:solidFill>
          <a:latin typeface="+mn-lt"/>
          <a:ea typeface="+mn-ea"/>
          <a:cs typeface="+mn-cs"/>
          <a:sym typeface="Helvetica Neue" charset="0"/>
        </a:defRPr>
      </a:lvl4pPr>
      <a:lvl5pPr marL="1701800" indent="127000" algn="l" rtl="0" eaLnBrk="0" fontAlgn="base" hangingPunct="0">
        <a:spcBef>
          <a:spcPts val="4900"/>
        </a:spcBef>
        <a:spcAft>
          <a:spcPct val="0"/>
        </a:spcAft>
        <a:defRPr sz="2400">
          <a:solidFill>
            <a:srgbClr val="FFFFFF"/>
          </a:solidFill>
          <a:latin typeface="+mn-lt"/>
          <a:ea typeface="+mn-ea"/>
          <a:cs typeface="+mn-cs"/>
          <a:sym typeface="Helvetica Neue" charset="0"/>
        </a:defRPr>
      </a:lvl5pPr>
      <a:lvl6pPr marL="2159000" algn="l" rtl="0" fontAlgn="base">
        <a:spcBef>
          <a:spcPts val="4900"/>
        </a:spcBef>
        <a:spcAft>
          <a:spcPct val="0"/>
        </a:spcAft>
        <a:defRPr sz="2400">
          <a:solidFill>
            <a:srgbClr val="FFFFFF"/>
          </a:solidFill>
          <a:latin typeface="+mn-lt"/>
          <a:ea typeface="+mn-ea"/>
          <a:cs typeface="+mn-cs"/>
          <a:sym typeface="Helvetica Neue" charset="0"/>
        </a:defRPr>
      </a:lvl6pPr>
      <a:lvl7pPr marL="2616200" algn="l" rtl="0" fontAlgn="base">
        <a:spcBef>
          <a:spcPts val="4900"/>
        </a:spcBef>
        <a:spcAft>
          <a:spcPct val="0"/>
        </a:spcAft>
        <a:defRPr sz="2400">
          <a:solidFill>
            <a:srgbClr val="FFFFFF"/>
          </a:solidFill>
          <a:latin typeface="+mn-lt"/>
          <a:ea typeface="+mn-ea"/>
          <a:cs typeface="+mn-cs"/>
          <a:sym typeface="Helvetica Neue" charset="0"/>
        </a:defRPr>
      </a:lvl7pPr>
      <a:lvl8pPr marL="3073400" algn="l" rtl="0" fontAlgn="base">
        <a:spcBef>
          <a:spcPts val="4900"/>
        </a:spcBef>
        <a:spcAft>
          <a:spcPct val="0"/>
        </a:spcAft>
        <a:defRPr sz="2400">
          <a:solidFill>
            <a:srgbClr val="FFFFFF"/>
          </a:solidFill>
          <a:latin typeface="+mn-lt"/>
          <a:ea typeface="+mn-ea"/>
          <a:cs typeface="+mn-cs"/>
          <a:sym typeface="Helvetica Neue" charset="0"/>
        </a:defRPr>
      </a:lvl8pPr>
      <a:lvl9pPr marL="3530600" algn="l" rtl="0" fontAlgn="base">
        <a:spcBef>
          <a:spcPts val="4900"/>
        </a:spcBef>
        <a:spcAft>
          <a:spcPct val="0"/>
        </a:spcAft>
        <a:defRPr sz="2400">
          <a:solidFill>
            <a:srgbClr val="FFFFFF"/>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distributedleadership.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g"/><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C6C74"/>
            </a:gs>
            <a:gs pos="100000">
              <a:srgbClr val="000000"/>
            </a:gs>
          </a:gsLst>
          <a:lin ang="5400000" scaled="1"/>
        </a:gradFill>
        <a:effectLst/>
      </p:bgPr>
    </p:bg>
    <p:spTree>
      <p:nvGrpSpPr>
        <p:cNvPr id="1" name=""/>
        <p:cNvGrpSpPr/>
        <p:nvPr/>
      </p:nvGrpSpPr>
      <p:grpSpPr>
        <a:xfrm>
          <a:off x="0" y="0"/>
          <a:ext cx="0" cy="0"/>
          <a:chOff x="0" y="0"/>
          <a:chExt cx="0" cy="0"/>
        </a:xfrm>
      </p:grpSpPr>
      <p:sp>
        <p:nvSpPr>
          <p:cNvPr id="4098" name="Line 1"/>
          <p:cNvSpPr>
            <a:spLocks noChangeShapeType="1"/>
          </p:cNvSpPr>
          <p:nvPr/>
        </p:nvSpPr>
        <p:spPr bwMode="auto">
          <a:xfrm>
            <a:off x="647700" y="47498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99" name="Rectangle 2"/>
          <p:cNvSpPr>
            <a:spLocks noGrp="1" noChangeArrowheads="1"/>
          </p:cNvSpPr>
          <p:nvPr>
            <p:ph type="title"/>
          </p:nvPr>
        </p:nvSpPr>
        <p:spPr>
          <a:xfrm>
            <a:off x="482600" y="1066800"/>
            <a:ext cx="12039600" cy="3429000"/>
          </a:xfrm>
        </p:spPr>
        <p:txBody>
          <a:bodyPr/>
          <a:lstStyle/>
          <a:p>
            <a:pPr eaLnBrk="1" hangingPunct="1"/>
            <a:r>
              <a:rPr lang="en-US" sz="5400" dirty="0" smtClean="0">
                <a:latin typeface="Arial" charset="0"/>
                <a:ea typeface="ヒラギノ角ゴ Pro W6" charset="0"/>
                <a:cs typeface="Arial" charset="0"/>
              </a:rPr>
              <a:t>Diagnosis and Design for Instructional Improvement:  Formal </a:t>
            </a:r>
            <a:r>
              <a:rPr lang="en-US" sz="5400" dirty="0">
                <a:latin typeface="Arial" charset="0"/>
                <a:ea typeface="ヒラギノ角ゴ Pro W6" charset="0"/>
                <a:cs typeface="Arial" charset="0"/>
              </a:rPr>
              <a:t>S</a:t>
            </a:r>
            <a:r>
              <a:rPr lang="en-US" sz="5400" dirty="0" smtClean="0">
                <a:latin typeface="Arial" charset="0"/>
                <a:ea typeface="ヒラギノ角ゴ Pro W6" charset="0"/>
                <a:cs typeface="Arial" charset="0"/>
              </a:rPr>
              <a:t>tructure &amp; School Work Practice</a:t>
            </a:r>
            <a:endParaRPr lang="en-US" sz="5400" dirty="0">
              <a:latin typeface="Arial" charset="0"/>
              <a:ea typeface="ヒラギノ角ゴ Pro W6" charset="0"/>
              <a:cs typeface="Arial" charset="0"/>
            </a:endParaRPr>
          </a:p>
        </p:txBody>
      </p:sp>
      <p:sp>
        <p:nvSpPr>
          <p:cNvPr id="4100" name="Rectangle 4"/>
          <p:cNvSpPr>
            <a:spLocks/>
          </p:cNvSpPr>
          <p:nvPr/>
        </p:nvSpPr>
        <p:spPr bwMode="auto">
          <a:xfrm>
            <a:off x="566738" y="8213725"/>
            <a:ext cx="12014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US" sz="1800" i="1" dirty="0">
                <a:solidFill>
                  <a:schemeClr val="bg1"/>
                </a:solidFill>
                <a:latin typeface="Arial" charset="0"/>
                <a:cs typeface="Arial" charset="0"/>
              </a:rPr>
              <a:t>The Distributed Leadership Studies</a:t>
            </a:r>
          </a:p>
          <a:p>
            <a:r>
              <a:rPr lang="en-US" sz="1800" i="1" dirty="0">
                <a:solidFill>
                  <a:srgbClr val="7CBCFF"/>
                </a:solidFill>
                <a:latin typeface="Arial" charset="0"/>
                <a:cs typeface="Arial" charset="0"/>
                <a:hlinkClick r:id="rId3"/>
              </a:rPr>
              <a:t>http://www.distributedleadership.org</a:t>
            </a:r>
            <a:endParaRPr lang="en-US" sz="1800" i="1" dirty="0">
              <a:solidFill>
                <a:srgbClr val="7CBCFF"/>
              </a:solidFill>
              <a:latin typeface="Arial" charset="0"/>
              <a:cs typeface="Arial" charset="0"/>
            </a:endParaRPr>
          </a:p>
          <a:p>
            <a:endParaRPr lang="en-US" sz="1800" i="1" dirty="0">
              <a:solidFill>
                <a:srgbClr val="FFFFFF"/>
              </a:solidFill>
              <a:latin typeface="Arial" charset="0"/>
              <a:cs typeface="Arial" charset="0"/>
            </a:endParaRPr>
          </a:p>
          <a:p>
            <a:r>
              <a:rPr lang="en-US" sz="1800" i="1" dirty="0">
                <a:solidFill>
                  <a:srgbClr val="FFFFFF"/>
                </a:solidFill>
                <a:latin typeface="Arial" charset="0"/>
                <a:cs typeface="Arial" charset="0"/>
              </a:rPr>
              <a:t>Funded </a:t>
            </a:r>
            <a:r>
              <a:rPr lang="en-US" sz="1800" i="1" dirty="0" smtClean="0">
                <a:solidFill>
                  <a:srgbClr val="FFFFFF"/>
                </a:solidFill>
                <a:latin typeface="Arial" charset="0"/>
                <a:cs typeface="Arial" charset="0"/>
              </a:rPr>
              <a:t>by: </a:t>
            </a:r>
            <a:r>
              <a:rPr lang="en-US" sz="1800" i="1" dirty="0">
                <a:solidFill>
                  <a:srgbClr val="FFFFFF"/>
                </a:solidFill>
                <a:latin typeface="Arial" charset="0"/>
                <a:cs typeface="Arial" charset="0"/>
              </a:rPr>
              <a:t>National Science Foundation, Spencer Foundation, Institute for Education Sciences, Carnegie Foundation</a:t>
            </a:r>
            <a:endParaRPr lang="en-US" sz="1800" i="1" dirty="0">
              <a:solidFill>
                <a:srgbClr val="FFFFFF"/>
              </a:solidFill>
              <a:latin typeface="Arial" charset="0"/>
              <a:cs typeface="Arial" charset="0"/>
              <a:sym typeface="Helvetica Neue" charset="0"/>
            </a:endParaRPr>
          </a:p>
        </p:txBody>
      </p:sp>
      <p:sp>
        <p:nvSpPr>
          <p:cNvPr id="4101" name="TextBox 1"/>
          <p:cNvSpPr txBox="1">
            <a:spLocks noChangeArrowheads="1"/>
          </p:cNvSpPr>
          <p:nvPr/>
        </p:nvSpPr>
        <p:spPr bwMode="auto">
          <a:xfrm>
            <a:off x="1077913" y="5137150"/>
            <a:ext cx="5754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eaLnBrk="1" hangingPunct="1"/>
            <a:r>
              <a:rPr lang="en-US" sz="4000" dirty="0">
                <a:solidFill>
                  <a:schemeClr val="bg1"/>
                </a:solidFill>
                <a:latin typeface="Arial" charset="0"/>
                <a:cs typeface="Arial" charset="0"/>
              </a:rPr>
              <a:t>James P. </a:t>
            </a:r>
            <a:r>
              <a:rPr lang="en-US" sz="4000" dirty="0" smtClean="0">
                <a:solidFill>
                  <a:schemeClr val="bg1"/>
                </a:solidFill>
                <a:latin typeface="Arial" charset="0"/>
                <a:cs typeface="Arial" charset="0"/>
              </a:rPr>
              <a:t>Spillane</a:t>
            </a:r>
            <a:endParaRPr lang="en-US" sz="4000" dirty="0">
              <a:solidFill>
                <a:schemeClr val="bg1"/>
              </a:solidFill>
              <a:latin typeface="Arial" charset="0"/>
              <a:cs typeface="Arial" charset="0"/>
            </a:endParaRPr>
          </a:p>
          <a:p>
            <a:pPr eaLnBrk="1" hangingPunct="1"/>
            <a:endParaRPr lang="en-US" sz="4000" dirty="0">
              <a:solidFill>
                <a:schemeClr val="bg1"/>
              </a:solidFill>
              <a:latin typeface="Arial" charset="0"/>
              <a:cs typeface="Arial" charset="0"/>
            </a:endParaRPr>
          </a:p>
          <a:p>
            <a:pPr eaLnBrk="1" hangingPunct="1"/>
            <a:r>
              <a:rPr lang="en-US" sz="4000" i="1" dirty="0">
                <a:solidFill>
                  <a:schemeClr val="bg1"/>
                </a:solidFill>
                <a:latin typeface="Arial" charset="0"/>
                <a:cs typeface="Arial" charset="0"/>
              </a:rPr>
              <a:t>Northwestern University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40000">
            <a:off x="7531894" y="3018631"/>
            <a:ext cx="688022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Line 3"/>
          <p:cNvSpPr>
            <a:spLocks noChangeShapeType="1"/>
          </p:cNvSpPr>
          <p:nvPr/>
        </p:nvSpPr>
        <p:spPr bwMode="auto">
          <a:xfrm>
            <a:off x="647700" y="1968500"/>
            <a:ext cx="11709400" cy="3175"/>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99" name="Rectangle 4"/>
          <p:cNvSpPr>
            <a:spLocks noGrp="1" noChangeArrowheads="1"/>
          </p:cNvSpPr>
          <p:nvPr>
            <p:ph type="body" idx="1"/>
          </p:nvPr>
        </p:nvSpPr>
        <p:spPr>
          <a:xfrm>
            <a:off x="571500" y="2322513"/>
            <a:ext cx="7354888" cy="5227637"/>
          </a:xfrm>
        </p:spPr>
        <p:txBody>
          <a:bodyPr rIns="52381"/>
          <a:lstStyle/>
          <a:p>
            <a:pPr marL="168275" indent="-168275" defTabSz="606425">
              <a:lnSpc>
                <a:spcPct val="90000"/>
              </a:lnSpc>
              <a:buClr>
                <a:srgbClr val="FFFFFF"/>
              </a:buClr>
              <a:buFont typeface="Lucida Grande" charset="0"/>
              <a:buChar char="•"/>
              <a:defRPr/>
            </a:pPr>
            <a:endParaRPr lang="en-US" sz="2800" dirty="0">
              <a:latin typeface="Arial" charset="0"/>
              <a:ea typeface="ヒラギノ角ゴ Pro W3" charset="0"/>
              <a:cs typeface="Arial" charset="0"/>
            </a:endParaRPr>
          </a:p>
          <a:p>
            <a:pPr marL="457200" indent="-457200" defTabSz="606425">
              <a:lnSpc>
                <a:spcPct val="90000"/>
              </a:lnSpc>
              <a:buClr>
                <a:srgbClr val="FFFFFF"/>
              </a:buClr>
              <a:buFont typeface="Arial"/>
              <a:buChar char="•"/>
              <a:defRPr/>
            </a:pPr>
            <a:r>
              <a:rPr lang="en-US" sz="2800" dirty="0">
                <a:latin typeface="Arial" charset="0"/>
                <a:ea typeface="ヒラギノ角ゴ Pro W3" charset="0"/>
                <a:cs typeface="Arial" charset="0"/>
              </a:rPr>
              <a:t>A diagnostic framework that draws attention to particular dimensions of </a:t>
            </a:r>
            <a:r>
              <a:rPr lang="en-US" sz="2800" dirty="0" smtClean="0">
                <a:latin typeface="Arial" charset="0"/>
                <a:ea typeface="ヒラギノ角ゴ Pro W3" charset="0"/>
                <a:cs typeface="Arial" charset="0"/>
              </a:rPr>
              <a:t>work practice in schools</a:t>
            </a:r>
            <a:endParaRPr lang="en-US" sz="2800" dirty="0">
              <a:latin typeface="Arial" charset="0"/>
              <a:ea typeface="ヒラギノ角ゴ Pro W3" charset="0"/>
              <a:cs typeface="Arial" charset="0"/>
            </a:endParaRPr>
          </a:p>
          <a:p>
            <a:pPr marL="457200" indent="-457200" defTabSz="606425">
              <a:lnSpc>
                <a:spcPct val="90000"/>
              </a:lnSpc>
              <a:buClr>
                <a:srgbClr val="FFFFFF"/>
              </a:buClr>
              <a:buFont typeface="Arial"/>
              <a:buChar char="•"/>
              <a:defRPr/>
            </a:pPr>
            <a:r>
              <a:rPr lang="en-US" sz="2800" dirty="0">
                <a:latin typeface="Arial" charset="0"/>
                <a:ea typeface="ヒラギノ角ゴ Pro W3" charset="0"/>
                <a:cs typeface="Arial" charset="0"/>
              </a:rPr>
              <a:t>A design </a:t>
            </a:r>
            <a:r>
              <a:rPr lang="en-US" sz="2800" dirty="0" smtClean="0">
                <a:latin typeface="Arial" charset="0"/>
                <a:ea typeface="ヒラギノ角ゴ Pro W3" charset="0"/>
                <a:cs typeface="Arial" charset="0"/>
              </a:rPr>
              <a:t>framework </a:t>
            </a:r>
            <a:r>
              <a:rPr lang="en-US" sz="2800" dirty="0">
                <a:latin typeface="Arial" charset="0"/>
                <a:ea typeface="ヒラギノ角ゴ Pro W3" charset="0"/>
                <a:cs typeface="Arial" charset="0"/>
              </a:rPr>
              <a:t>for guiding leadership and management improvement efforts.</a:t>
            </a:r>
          </a:p>
        </p:txBody>
      </p:sp>
      <p:sp>
        <p:nvSpPr>
          <p:cNvPr id="25604" name="Rectangle 5"/>
          <p:cNvSpPr>
            <a:spLocks/>
          </p:cNvSpPr>
          <p:nvPr/>
        </p:nvSpPr>
        <p:spPr bwMode="auto">
          <a:xfrm>
            <a:off x="9321800" y="3276600"/>
            <a:ext cx="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alpha val="98038"/>
                  </a:schemeClr>
                </a:solidFill>
                <a:miter lim="800000"/>
                <a:headEnd/>
                <a:tailEnd/>
              </a14:hiddenLine>
            </a:ext>
          </a:extLst>
        </p:spPr>
        <p:txBody>
          <a:bodyPr wrap="none" lIns="0" tIns="0" rIns="0" bIns="0" anchor="b">
            <a:spAutoFit/>
          </a:bodyPr>
          <a:lstStyle/>
          <a:p>
            <a:pPr defTabSz="942975"/>
            <a:endParaRPr lang="en-US" sz="3100">
              <a:solidFill>
                <a:srgbClr val="3787B9"/>
              </a:solidFill>
              <a:latin typeface="Futura" charset="0"/>
              <a:ea typeface="ＭＳ Ｐゴシック" charset="0"/>
              <a:cs typeface="ＭＳ Ｐゴシック" charset="0"/>
              <a:sym typeface="Futura" charset="0"/>
            </a:endParaRPr>
          </a:p>
          <a:p>
            <a:pPr defTabSz="942975"/>
            <a:endParaRPr lang="en-US" sz="3100">
              <a:solidFill>
                <a:srgbClr val="3787B9"/>
              </a:solidFill>
              <a:latin typeface="Futura" charset="0"/>
              <a:ea typeface="ＭＳ Ｐゴシック" charset="0"/>
              <a:cs typeface="ＭＳ Ｐゴシック" charset="0"/>
              <a:sym typeface="Futura" charset="0"/>
            </a:endParaRPr>
          </a:p>
        </p:txBody>
      </p:sp>
      <p:sp>
        <p:nvSpPr>
          <p:cNvPr id="25605" name="Rectangle 6"/>
          <p:cNvSpPr>
            <a:spLocks/>
          </p:cNvSpPr>
          <p:nvPr/>
        </p:nvSpPr>
        <p:spPr bwMode="auto">
          <a:xfrm>
            <a:off x="571500" y="1244600"/>
            <a:ext cx="1186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defTabSz="942975"/>
            <a:r>
              <a:rPr lang="en-US" b="1">
                <a:solidFill>
                  <a:srgbClr val="FFFFFF"/>
                </a:solidFill>
                <a:latin typeface="Arial" charset="0"/>
                <a:ea typeface="ＭＳ Ｐゴシック" charset="0"/>
                <a:cs typeface="ＭＳ Ｐゴシック" charset="0"/>
              </a:rPr>
              <a:t>A Distributed Perspective</a:t>
            </a:r>
            <a:endParaRPr lang="en-US" sz="4200" b="1">
              <a:solidFill>
                <a:srgbClr val="FFFFFF"/>
              </a:solidFill>
              <a:latin typeface="Arial" charset="0"/>
              <a:ea typeface="ＭＳ Ｐゴシック" charset="0"/>
              <a:cs typeface="ＭＳ Ｐゴシック" charset="0"/>
              <a:sym typeface="Helvetica Neue" charset="0"/>
            </a:endParaRPr>
          </a:p>
        </p:txBody>
      </p:sp>
    </p:spTree>
    <p:extLst>
      <p:ext uri="{BB962C8B-B14F-4D97-AF65-F5344CB8AC3E}">
        <p14:creationId xmlns:p14="http://schemas.microsoft.com/office/powerpoint/2010/main" val="1288052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1"/>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31747" name="Rectangle 2"/>
          <p:cNvSpPr>
            <a:spLocks noGrp="1" noChangeArrowheads="1"/>
          </p:cNvSpPr>
          <p:nvPr>
            <p:ph type="title"/>
          </p:nvPr>
        </p:nvSpPr>
        <p:spPr/>
        <p:txBody>
          <a:bodyPr/>
          <a:lstStyle/>
          <a:p>
            <a:pPr algn="ctr" eaLnBrk="1" hangingPunct="1"/>
            <a:r>
              <a:rPr lang="en-US" sz="4500" dirty="0" smtClean="0">
                <a:latin typeface="Arial" charset="0"/>
                <a:ea typeface="ヒラギノ角ゴ Pro W6" charset="0"/>
                <a:cs typeface="Arial" charset="0"/>
              </a:rPr>
              <a:t>Practice: From a Distributed Perspective</a:t>
            </a:r>
            <a:endParaRPr lang="en-US" sz="4500" dirty="0">
              <a:latin typeface="Arial" charset="0"/>
              <a:ea typeface="ヒラギノ角ゴ Pro W6" charset="0"/>
              <a:cs typeface="Arial" charset="0"/>
            </a:endParaRPr>
          </a:p>
        </p:txBody>
      </p:sp>
      <p:sp>
        <p:nvSpPr>
          <p:cNvPr id="31748" name="Rectangle 3"/>
          <p:cNvSpPr>
            <a:spLocks/>
          </p:cNvSpPr>
          <p:nvPr/>
        </p:nvSpPr>
        <p:spPr bwMode="auto">
          <a:xfrm>
            <a:off x="5564188" y="2794000"/>
            <a:ext cx="16843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US" sz="3300" b="1">
                <a:solidFill>
                  <a:srgbClr val="8CBFFF"/>
                </a:solidFill>
                <a:latin typeface="Arial" charset="0"/>
                <a:cs typeface="Arial" charset="0"/>
              </a:rPr>
              <a:t>Leaders</a:t>
            </a:r>
            <a:endParaRPr lang="en-US" sz="3300" b="1">
              <a:solidFill>
                <a:srgbClr val="8CBFFF"/>
              </a:solidFill>
              <a:latin typeface="Arial" charset="0"/>
              <a:cs typeface="Arial" charset="0"/>
              <a:sym typeface="Helvetica Neue" charset="0"/>
            </a:endParaRPr>
          </a:p>
        </p:txBody>
      </p:sp>
      <p:sp>
        <p:nvSpPr>
          <p:cNvPr id="31749" name="Rectangle 4"/>
          <p:cNvSpPr>
            <a:spLocks/>
          </p:cNvSpPr>
          <p:nvPr/>
        </p:nvSpPr>
        <p:spPr bwMode="auto">
          <a:xfrm>
            <a:off x="2119313" y="7454900"/>
            <a:ext cx="20462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a:r>
              <a:rPr lang="en-US" sz="3300" b="1">
                <a:solidFill>
                  <a:srgbClr val="8CBFFF"/>
                </a:solidFill>
                <a:latin typeface="Arial" charset="0"/>
                <a:cs typeface="Arial" charset="0"/>
              </a:rPr>
              <a:t>Situations</a:t>
            </a:r>
            <a:endParaRPr lang="en-US" sz="3300" b="1">
              <a:solidFill>
                <a:srgbClr val="8CBFFF"/>
              </a:solidFill>
              <a:latin typeface="Arial" charset="0"/>
              <a:cs typeface="Arial" charset="0"/>
              <a:sym typeface="Helvetica Neue" charset="0"/>
            </a:endParaRPr>
          </a:p>
        </p:txBody>
      </p:sp>
      <p:sp>
        <p:nvSpPr>
          <p:cNvPr id="31750" name="Rectangle 5"/>
          <p:cNvSpPr>
            <a:spLocks/>
          </p:cNvSpPr>
          <p:nvPr/>
        </p:nvSpPr>
        <p:spPr bwMode="auto">
          <a:xfrm>
            <a:off x="8788400" y="7454900"/>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a:r>
              <a:rPr lang="en-US" sz="3300" b="1">
                <a:solidFill>
                  <a:srgbClr val="8CBFFF"/>
                </a:solidFill>
                <a:latin typeface="Arial" charset="0"/>
                <a:cs typeface="Arial" charset="0"/>
              </a:rPr>
              <a:t>Followers</a:t>
            </a:r>
            <a:endParaRPr lang="en-US" sz="3300" b="1">
              <a:solidFill>
                <a:srgbClr val="8CBFFF"/>
              </a:solidFill>
              <a:latin typeface="Arial" charset="0"/>
              <a:cs typeface="Arial" charset="0"/>
              <a:sym typeface="Helvetica Neue" charset="0"/>
            </a:endParaRPr>
          </a:p>
        </p:txBody>
      </p:sp>
      <p:sp>
        <p:nvSpPr>
          <p:cNvPr id="31751" name="Rectangle 6"/>
          <p:cNvSpPr>
            <a:spLocks/>
          </p:cNvSpPr>
          <p:nvPr/>
        </p:nvSpPr>
        <p:spPr bwMode="auto">
          <a:xfrm>
            <a:off x="4732338" y="3348038"/>
            <a:ext cx="3349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US" sz="1600">
                <a:solidFill>
                  <a:srgbClr val="FFFFFF"/>
                </a:solidFill>
                <a:latin typeface="Arial" charset="0"/>
                <a:cs typeface="Arial" charset="0"/>
              </a:rPr>
              <a:t>Administrators, Specialists, Teachers</a:t>
            </a:r>
            <a:endParaRPr lang="en-US" sz="1600">
              <a:solidFill>
                <a:srgbClr val="FFFFFF"/>
              </a:solidFill>
              <a:latin typeface="Arial" charset="0"/>
              <a:cs typeface="Arial" charset="0"/>
              <a:sym typeface="Helvetica Neue" charset="0"/>
            </a:endParaRPr>
          </a:p>
        </p:txBody>
      </p:sp>
      <p:sp>
        <p:nvSpPr>
          <p:cNvPr id="31752" name="Rectangle 7"/>
          <p:cNvSpPr>
            <a:spLocks/>
          </p:cNvSpPr>
          <p:nvPr/>
        </p:nvSpPr>
        <p:spPr bwMode="auto">
          <a:xfrm>
            <a:off x="1719263" y="8008938"/>
            <a:ext cx="2451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a:r>
              <a:rPr lang="en-US" sz="1600">
                <a:solidFill>
                  <a:srgbClr val="FFFFFF"/>
                </a:solidFill>
                <a:latin typeface="Arial" charset="0"/>
                <a:cs typeface="Arial" charset="0"/>
              </a:rPr>
              <a:t>Tools, Routines, Structures</a:t>
            </a:r>
            <a:endParaRPr lang="en-US" sz="1600">
              <a:solidFill>
                <a:srgbClr val="FFFFFF"/>
              </a:solidFill>
              <a:latin typeface="Arial" charset="0"/>
              <a:cs typeface="Arial" charset="0"/>
              <a:sym typeface="Helvetica Neue" charset="0"/>
            </a:endParaRPr>
          </a:p>
        </p:txBody>
      </p:sp>
      <p:sp>
        <p:nvSpPr>
          <p:cNvPr id="31753" name="Rectangle 8"/>
          <p:cNvSpPr>
            <a:spLocks/>
          </p:cNvSpPr>
          <p:nvPr/>
        </p:nvSpPr>
        <p:spPr bwMode="auto">
          <a:xfrm>
            <a:off x="8823325" y="7924800"/>
            <a:ext cx="2555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l"/>
            <a:r>
              <a:rPr lang="en-US" sz="1600">
                <a:solidFill>
                  <a:srgbClr val="FFFFFF"/>
                </a:solidFill>
                <a:latin typeface="Arial" charset="0"/>
                <a:cs typeface="Arial" charset="0"/>
              </a:rPr>
              <a:t>Teachers, Administrators, </a:t>
            </a:r>
          </a:p>
          <a:p>
            <a:pPr algn="l"/>
            <a:r>
              <a:rPr lang="en-US" sz="1600">
                <a:solidFill>
                  <a:srgbClr val="FFFFFF"/>
                </a:solidFill>
                <a:latin typeface="Arial" charset="0"/>
                <a:cs typeface="Arial" charset="0"/>
              </a:rPr>
              <a:t>Specialists</a:t>
            </a:r>
            <a:endParaRPr lang="en-US" sz="1600">
              <a:solidFill>
                <a:srgbClr val="FFFFFF"/>
              </a:solidFill>
              <a:latin typeface="Arial" charset="0"/>
              <a:cs typeface="Arial" charset="0"/>
              <a:sym typeface="Helvetica Neue" charset="0"/>
            </a:endParaRPr>
          </a:p>
        </p:txBody>
      </p:sp>
      <p:sp>
        <p:nvSpPr>
          <p:cNvPr id="31754" name="AutoShape 9"/>
          <p:cNvSpPr>
            <a:spLocks/>
          </p:cNvSpPr>
          <p:nvPr/>
        </p:nvSpPr>
        <p:spPr bwMode="auto">
          <a:xfrm>
            <a:off x="3478213" y="3810000"/>
            <a:ext cx="1865312" cy="3267075"/>
          </a:xfrm>
          <a:custGeom>
            <a:avLst/>
            <a:gdLst>
              <a:gd name="T0" fmla="*/ 2147483647 w 21600"/>
              <a:gd name="T1" fmla="*/ 0 h 21600"/>
              <a:gd name="T2" fmla="*/ 0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21600" y="0"/>
                  <a:pt x="3441" y="5564"/>
                  <a:pt x="0" y="21600"/>
                </a:cubicBezTo>
              </a:path>
            </a:pathLst>
          </a:custGeom>
          <a:noFill/>
          <a:ln w="38100">
            <a:solidFill>
              <a:srgbClr val="FFFFFF"/>
            </a:solidFill>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lIns="91429" tIns="45715" rIns="91429" bIns="45715"/>
          <a:lstStyle/>
          <a:p>
            <a:endParaRPr lang="en-US"/>
          </a:p>
        </p:txBody>
      </p:sp>
      <p:sp>
        <p:nvSpPr>
          <p:cNvPr id="31755" name="AutoShape 10"/>
          <p:cNvSpPr>
            <a:spLocks/>
          </p:cNvSpPr>
          <p:nvPr/>
        </p:nvSpPr>
        <p:spPr bwMode="auto">
          <a:xfrm flipH="1">
            <a:off x="7427913" y="3810000"/>
            <a:ext cx="1865312" cy="3267075"/>
          </a:xfrm>
          <a:custGeom>
            <a:avLst/>
            <a:gdLst>
              <a:gd name="T0" fmla="*/ 2147483647 w 21600"/>
              <a:gd name="T1" fmla="*/ 0 h 21600"/>
              <a:gd name="T2" fmla="*/ 0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21600" y="0"/>
                  <a:pt x="3441" y="5564"/>
                  <a:pt x="0" y="21600"/>
                </a:cubicBezTo>
              </a:path>
            </a:pathLst>
          </a:custGeom>
          <a:noFill/>
          <a:ln w="38100">
            <a:solidFill>
              <a:srgbClr val="FFFFFF"/>
            </a:solidFill>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lIns="91429" tIns="45715" rIns="91429" bIns="45715"/>
          <a:lstStyle/>
          <a:p>
            <a:endParaRPr lang="en-US"/>
          </a:p>
        </p:txBody>
      </p:sp>
      <p:sp>
        <p:nvSpPr>
          <p:cNvPr id="31756" name="AutoShape 11"/>
          <p:cNvSpPr>
            <a:spLocks/>
          </p:cNvSpPr>
          <p:nvPr/>
        </p:nvSpPr>
        <p:spPr bwMode="auto">
          <a:xfrm>
            <a:off x="4424363" y="8026400"/>
            <a:ext cx="3949700" cy="444500"/>
          </a:xfrm>
          <a:custGeom>
            <a:avLst/>
            <a:gdLst>
              <a:gd name="T0" fmla="*/ 0 w 21600"/>
              <a:gd name="T1" fmla="*/ 0 h 9571"/>
              <a:gd name="T2" fmla="*/ 2147483647 w 21600"/>
              <a:gd name="T3" fmla="*/ 0 h 9571"/>
              <a:gd name="T4" fmla="*/ 0 60000 65536"/>
              <a:gd name="T5" fmla="*/ 0 60000 65536"/>
              <a:gd name="T6" fmla="*/ 0 w 21600"/>
              <a:gd name="T7" fmla="*/ 0 h 9571"/>
              <a:gd name="T8" fmla="*/ 21600 w 21600"/>
              <a:gd name="T9" fmla="*/ 9571 h 9571"/>
            </a:gdLst>
            <a:ahLst/>
            <a:cxnLst>
              <a:cxn ang="T4">
                <a:pos x="T0" y="T1"/>
              </a:cxn>
              <a:cxn ang="T5">
                <a:pos x="T2" y="T3"/>
              </a:cxn>
            </a:cxnLst>
            <a:rect l="T6" t="T7" r="T8" b="T9"/>
            <a:pathLst>
              <a:path w="21600" h="9571">
                <a:moveTo>
                  <a:pt x="0" y="0"/>
                </a:moveTo>
                <a:cubicBezTo>
                  <a:pt x="0" y="0"/>
                  <a:pt x="10746" y="21600"/>
                  <a:pt x="21600" y="0"/>
                </a:cubicBezTo>
              </a:path>
            </a:pathLst>
          </a:custGeom>
          <a:noFill/>
          <a:ln w="38100">
            <a:solidFill>
              <a:srgbClr val="FFFFFF"/>
            </a:solidFill>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lIns="91429" tIns="45715" rIns="91429" bIns="45715"/>
          <a:lstStyle/>
          <a:p>
            <a:endParaRPr lang="en-US"/>
          </a:p>
        </p:txBody>
      </p:sp>
      <p:sp>
        <p:nvSpPr>
          <p:cNvPr id="31757" name="Rectangle 12"/>
          <p:cNvSpPr>
            <a:spLocks/>
          </p:cNvSpPr>
          <p:nvPr/>
        </p:nvSpPr>
        <p:spPr bwMode="auto">
          <a:xfrm>
            <a:off x="3911600" y="6161743"/>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ctr"/>
            <a:r>
              <a:rPr lang="en-US" sz="3400" dirty="0" smtClean="0">
                <a:solidFill>
                  <a:srgbClr val="00FF00"/>
                </a:solidFill>
                <a:latin typeface="Arial" charset="0"/>
                <a:cs typeface="Arial" charset="0"/>
                <a:sym typeface="Helvetica Neue" charset="0"/>
              </a:rPr>
              <a:t>School Work Practice</a:t>
            </a:r>
            <a:endParaRPr lang="en-US" sz="3400" dirty="0">
              <a:solidFill>
                <a:srgbClr val="00FF00"/>
              </a:solidFill>
              <a:latin typeface="Arial" charset="0"/>
              <a:cs typeface="Arial" charset="0"/>
              <a:sym typeface="Helvetica Neue" charset="0"/>
            </a:endParaRPr>
          </a:p>
        </p:txBody>
      </p:sp>
    </p:spTree>
    <p:extLst>
      <p:ext uri="{BB962C8B-B14F-4D97-AF65-F5344CB8AC3E}">
        <p14:creationId xmlns:p14="http://schemas.microsoft.com/office/powerpoint/2010/main" val="3108505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571500" y="3708400"/>
            <a:ext cx="11861800" cy="2336800"/>
          </a:xfrm>
        </p:spPr>
        <p:txBody>
          <a:bodyPr rIns="0" anchor="ctr"/>
          <a:lstStyle/>
          <a:p>
            <a:pPr algn="ctr" eaLnBrk="1" hangingPunct="1"/>
            <a:r>
              <a:rPr lang="en-US" sz="5700" b="0">
                <a:latin typeface="Arial" charset="0"/>
                <a:ea typeface="ヒラギノ角ゴ Pro W6" charset="0"/>
                <a:cs typeface="Arial" charset="0"/>
              </a:rPr>
              <a:t>Designed vs. Lived Organization</a:t>
            </a:r>
          </a:p>
        </p:txBody>
      </p:sp>
      <p:sp>
        <p:nvSpPr>
          <p:cNvPr id="131075" name="Rectangle 3"/>
          <p:cNvSpPr>
            <a:spLocks/>
          </p:cNvSpPr>
          <p:nvPr/>
        </p:nvSpPr>
        <p:spPr bwMode="auto">
          <a:xfrm>
            <a:off x="1752600" y="901700"/>
            <a:ext cx="9486900" cy="2781300"/>
          </a:xfrm>
          <a:prstGeom prst="rect">
            <a:avLst/>
          </a:prstGeom>
          <a:noFill/>
          <a:ln w="38100">
            <a:solidFill>
              <a:srgbClr val="FFC6EF"/>
            </a:solidFill>
            <a:miter lim="800000"/>
            <a:headEnd/>
            <a:tailEnd/>
          </a:ln>
          <a:effectLst>
            <a:outerShdw blurRad="127000" algn="ctr" rotWithShape="0">
              <a:schemeClr val="bg2">
                <a:alpha val="75000"/>
              </a:schemeClr>
            </a:outerShdw>
          </a:effectLst>
        </p:spPr>
        <p:txBody>
          <a:bodyPr/>
          <a:lstStyle/>
          <a:p>
            <a:pPr>
              <a:defRPr/>
            </a:pPr>
            <a:endParaRPr lang="en-US">
              <a:ea typeface="ヒラギノ角ゴ Pro W3" charset="-128"/>
              <a:cs typeface="ヒラギノ角ゴ Pro W3" charset="-128"/>
            </a:endParaRPr>
          </a:p>
        </p:txBody>
      </p:sp>
      <p:sp>
        <p:nvSpPr>
          <p:cNvPr id="131076" name="Rectangle 4"/>
          <p:cNvSpPr>
            <a:spLocks/>
          </p:cNvSpPr>
          <p:nvPr/>
        </p:nvSpPr>
        <p:spPr bwMode="auto">
          <a:xfrm>
            <a:off x="1727200" y="6057900"/>
            <a:ext cx="9486900" cy="2781300"/>
          </a:xfrm>
          <a:prstGeom prst="rect">
            <a:avLst/>
          </a:prstGeom>
          <a:noFill/>
          <a:ln w="38100">
            <a:solidFill>
              <a:srgbClr val="96FF9B"/>
            </a:solidFill>
            <a:miter lim="800000"/>
            <a:headEnd/>
            <a:tailEnd/>
          </a:ln>
          <a:effectLst>
            <a:outerShdw blurRad="127000" algn="ctr" rotWithShape="0">
              <a:schemeClr val="bg2">
                <a:alpha val="75000"/>
              </a:schemeClr>
            </a:outerShdw>
          </a:effectLst>
        </p:spPr>
        <p:txBody>
          <a:bodyPr/>
          <a:lstStyle/>
          <a:p>
            <a:pPr>
              <a:defRPr/>
            </a:pPr>
            <a:endParaRPr lang="en-US">
              <a:ea typeface="ヒラギノ角ゴ Pro W3" charset="-128"/>
              <a:cs typeface="ヒラギノ角ゴ Pro W3" charset="-128"/>
            </a:endParaRPr>
          </a:p>
        </p:txBody>
      </p:sp>
      <p:sp>
        <p:nvSpPr>
          <p:cNvPr id="131077" name="Rectangle 5"/>
          <p:cNvSpPr>
            <a:spLocks/>
          </p:cNvSpPr>
          <p:nvPr/>
        </p:nvSpPr>
        <p:spPr bwMode="auto">
          <a:xfrm>
            <a:off x="1981200" y="1143000"/>
            <a:ext cx="10617200" cy="2349500"/>
          </a:xfrm>
          <a:prstGeom prst="rect">
            <a:avLst/>
          </a:prstGeom>
          <a:noFill/>
          <a:ln w="9525">
            <a:noFill/>
            <a:miter lim="800000"/>
            <a:headEnd/>
            <a:tailEnd/>
          </a:ln>
        </p:spPr>
        <p:txBody>
          <a:bodyPr lIns="0" tIns="0" rIns="0" bIns="0" anchor="b"/>
          <a:lstStyle/>
          <a:p>
            <a:pPr>
              <a:defRPr/>
            </a:pPr>
            <a:r>
              <a:rPr lang="en-US" sz="15000" dirty="0">
                <a:solidFill>
                  <a:srgbClr val="FF0000">
                    <a:alpha val="70000"/>
                  </a:srgbClr>
                </a:solidFill>
                <a:latin typeface="Helvetica Neue Light" charset="0"/>
                <a:ea typeface="Helvetica Neue Light" charset="0"/>
                <a:cs typeface="Helvetica Neue Light" charset="0"/>
                <a:sym typeface="Helvetica Neue Light" charset="0"/>
              </a:rPr>
              <a:t>DESIGNED</a:t>
            </a:r>
          </a:p>
        </p:txBody>
      </p:sp>
      <p:sp>
        <p:nvSpPr>
          <p:cNvPr id="131078" name="Rectangle 6"/>
          <p:cNvSpPr>
            <a:spLocks/>
          </p:cNvSpPr>
          <p:nvPr/>
        </p:nvSpPr>
        <p:spPr bwMode="auto">
          <a:xfrm>
            <a:off x="1930400" y="6324600"/>
            <a:ext cx="6477000" cy="2197100"/>
          </a:xfrm>
          <a:prstGeom prst="rect">
            <a:avLst/>
          </a:prstGeom>
          <a:noFill/>
          <a:ln w="9525">
            <a:noFill/>
            <a:miter lim="800000"/>
            <a:headEnd/>
            <a:tailEnd/>
          </a:ln>
        </p:spPr>
        <p:txBody>
          <a:bodyPr lIns="0" tIns="0" rIns="0" bIns="0" anchor="b"/>
          <a:lstStyle/>
          <a:p>
            <a:pPr>
              <a:defRPr/>
            </a:pPr>
            <a:r>
              <a:rPr lang="en-US" sz="15000" dirty="0">
                <a:solidFill>
                  <a:srgbClr val="96FF9B">
                    <a:alpha val="59000"/>
                  </a:srgbClr>
                </a:solidFill>
                <a:latin typeface="Helvetica Neue Light" charset="0"/>
                <a:ea typeface="Helvetica Neue Light" charset="0"/>
                <a:cs typeface="Helvetica Neue Light" charset="0"/>
                <a:sym typeface="Helvetica Neue Light" charset="0"/>
              </a:rPr>
              <a:t>LIVED</a:t>
            </a:r>
          </a:p>
        </p:txBody>
      </p:sp>
      <p:sp>
        <p:nvSpPr>
          <p:cNvPr id="131079" name="Rectangle 7"/>
          <p:cNvSpPr>
            <a:spLocks/>
          </p:cNvSpPr>
          <p:nvPr/>
        </p:nvSpPr>
        <p:spPr bwMode="auto">
          <a:xfrm>
            <a:off x="1930400" y="1397000"/>
            <a:ext cx="91059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US" sz="3800" b="1">
                <a:solidFill>
                  <a:srgbClr val="FFFFFF"/>
                </a:solidFill>
                <a:latin typeface="Arial" charset="0"/>
                <a:cs typeface="Arial" charset="0"/>
              </a:rPr>
              <a:t>Formal positions, organizational</a:t>
            </a:r>
          </a:p>
          <a:p>
            <a:r>
              <a:rPr lang="en-US" sz="3800" b="1">
                <a:solidFill>
                  <a:srgbClr val="FFFFFF"/>
                </a:solidFill>
                <a:latin typeface="Arial" charset="0"/>
                <a:cs typeface="Arial" charset="0"/>
              </a:rPr>
              <a:t>routines as represented in formal documents and accounts</a:t>
            </a:r>
            <a:endParaRPr lang="en-US" sz="3800" b="1">
              <a:solidFill>
                <a:srgbClr val="FFFFFF"/>
              </a:solidFill>
              <a:latin typeface="Arial" charset="0"/>
              <a:cs typeface="Arial" charset="0"/>
              <a:sym typeface="Helvetica Neue" charset="0"/>
            </a:endParaRPr>
          </a:p>
        </p:txBody>
      </p:sp>
      <p:sp>
        <p:nvSpPr>
          <p:cNvPr id="131080" name="Rectangle 8"/>
          <p:cNvSpPr>
            <a:spLocks/>
          </p:cNvSpPr>
          <p:nvPr/>
        </p:nvSpPr>
        <p:spPr bwMode="auto">
          <a:xfrm>
            <a:off x="1854200" y="6769100"/>
            <a:ext cx="9245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US" sz="3800" b="1">
                <a:solidFill>
                  <a:srgbClr val="FFFFFF"/>
                </a:solidFill>
                <a:latin typeface="Arial" charset="0"/>
                <a:cs typeface="Arial" charset="0"/>
              </a:rPr>
              <a:t>Organization as experienced in </a:t>
            </a:r>
          </a:p>
          <a:p>
            <a:r>
              <a:rPr lang="en-US" sz="3800" b="1">
                <a:solidFill>
                  <a:srgbClr val="FFFFFF"/>
                </a:solidFill>
                <a:latin typeface="Arial" charset="0"/>
                <a:cs typeface="Arial" charset="0"/>
              </a:rPr>
              <a:t>day-to-day life of organizational members</a:t>
            </a:r>
            <a:endParaRPr lang="en-US" sz="3800" b="1">
              <a:solidFill>
                <a:srgbClr val="FFFFFF"/>
              </a:solidFill>
              <a:latin typeface="Arial" charset="0"/>
              <a:cs typeface="Arial" charset="0"/>
              <a:sym typeface="Helvetica Neue" charset="0"/>
            </a:endParaRPr>
          </a:p>
        </p:txBody>
      </p:sp>
    </p:spTree>
    <p:extLst>
      <p:ext uri="{BB962C8B-B14F-4D97-AF65-F5344CB8AC3E}">
        <p14:creationId xmlns:p14="http://schemas.microsoft.com/office/powerpoint/2010/main" val="1504155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31078"/>
                                        </p:tgtEl>
                                        <p:attrNameLst>
                                          <p:attrName>style.opacity</p:attrName>
                                        </p:attrNameLst>
                                      </p:cBhvr>
                                      <p:to>
                                        <p:strVal val="0.5"/>
                                      </p:to>
                                    </p:set>
                                    <p:animEffect filter="image" prLst="opacity: 0.5">
                                      <p:cBhvr rctx="IE">
                                        <p:cTn id="7" dur="indefinite"/>
                                        <p:tgtEl>
                                          <p:spTgt spid="131078"/>
                                        </p:tgtEl>
                                      </p:cBhvr>
                                    </p:animEffect>
                                  </p:childTnLst>
                                </p:cTn>
                              </p:par>
                            </p:childTnLst>
                          </p:cTn>
                        </p:par>
                        <p:par>
                          <p:cTn id="8" fill="hold" nodeType="afterGroup">
                            <p:stCondLst>
                              <p:cond delay="0"/>
                            </p:stCondLst>
                            <p:childTnLst>
                              <p:par>
                                <p:cTn id="9" presetID="1" presetClass="entr" presetSubtype="0" fill="hold" nodeType="afterEffect">
                                  <p:stCondLst>
                                    <p:cond delay="0"/>
                                  </p:stCondLst>
                                  <p:childTnLst>
                                    <p:set>
                                      <p:cBhvr>
                                        <p:cTn id="10" dur="1" fill="hold">
                                          <p:stCondLst>
                                            <p:cond delay="0"/>
                                          </p:stCondLst>
                                        </p:cTn>
                                        <p:tgtEl>
                                          <p:spTgt spid="13107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08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2"/>
          <p:cNvSpPr>
            <a:spLocks noChangeShapeType="1"/>
          </p:cNvSpPr>
          <p:nvPr/>
        </p:nvSpPr>
        <p:spPr bwMode="auto">
          <a:xfrm>
            <a:off x="647700" y="47498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39938" name="Rectangle 3"/>
          <p:cNvSpPr>
            <a:spLocks noGrp="1" noChangeArrowheads="1"/>
          </p:cNvSpPr>
          <p:nvPr>
            <p:ph type="title"/>
          </p:nvPr>
        </p:nvSpPr>
        <p:spPr>
          <a:xfrm>
            <a:off x="330200" y="838200"/>
            <a:ext cx="12344400" cy="3505200"/>
          </a:xfrm>
          <a:noFill/>
        </p:spPr>
        <p:txBody>
          <a:bodyPr/>
          <a:lstStyle/>
          <a:p>
            <a:r>
              <a:rPr lang="en-US" sz="4500" dirty="0" smtClean="0">
                <a:latin typeface="Arial" charset="0"/>
                <a:ea typeface="ヒラギノ角ゴ Pro W6" charset="0"/>
                <a:cs typeface="Arial" charset="0"/>
              </a:rPr>
              <a:t>Diagnosis and Design:  The Case of Organizational Routines</a:t>
            </a:r>
            <a:endParaRPr lang="en-US" sz="4500" dirty="0">
              <a:latin typeface="Arial" charset="0"/>
              <a:ea typeface="ヒラギノ角ゴ Pro W6" charset="0"/>
              <a:cs typeface="Arial" charset="0"/>
            </a:endParaRPr>
          </a:p>
        </p:txBody>
      </p:sp>
      <p:sp>
        <p:nvSpPr>
          <p:cNvPr id="39939" name="TextBox 1"/>
          <p:cNvSpPr txBox="1">
            <a:spLocks noChangeArrowheads="1"/>
          </p:cNvSpPr>
          <p:nvPr/>
        </p:nvSpPr>
        <p:spPr bwMode="auto">
          <a:xfrm>
            <a:off x="254000" y="5715000"/>
            <a:ext cx="975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algn="l" eaLnBrk="1" hangingPunct="1"/>
            <a:r>
              <a:rPr lang="en-US">
                <a:solidFill>
                  <a:srgbClr val="FFFFFF"/>
                </a:solidFill>
                <a:latin typeface="Arial" charset="0"/>
                <a:cs typeface="Arial" charset="0"/>
              </a:rPr>
              <a:t>Diagnosis and Design Work</a:t>
            </a:r>
          </a:p>
        </p:txBody>
      </p:sp>
    </p:spTree>
    <p:extLst>
      <p:ext uri="{BB962C8B-B14F-4D97-AF65-F5344CB8AC3E}">
        <p14:creationId xmlns:p14="http://schemas.microsoft.com/office/powerpoint/2010/main" val="487526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2"/>
          <p:cNvSpPr>
            <a:spLocks noChangeShapeType="1"/>
          </p:cNvSpPr>
          <p:nvPr/>
        </p:nvSpPr>
        <p:spPr bwMode="auto">
          <a:xfrm>
            <a:off x="647700" y="1968500"/>
            <a:ext cx="11709400" cy="3175"/>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6" name="Rectangle 4"/>
          <p:cNvSpPr>
            <a:spLocks noGrp="1" noChangeArrowheads="1"/>
          </p:cNvSpPr>
          <p:nvPr>
            <p:ph type="body" idx="1"/>
          </p:nvPr>
        </p:nvSpPr>
        <p:spPr>
          <a:xfrm>
            <a:off x="177800" y="2286000"/>
            <a:ext cx="12319000" cy="6858000"/>
          </a:xfrm>
        </p:spPr>
        <p:txBody>
          <a:bodyPr rIns="52381"/>
          <a:lstStyle/>
          <a:p>
            <a:pPr lvl="2" indent="0" defTabSz="606425" eaLnBrk="1" hangingPunct="1">
              <a:lnSpc>
                <a:spcPct val="90000"/>
              </a:lnSpc>
              <a:buFontTx/>
              <a:buChar char="•"/>
            </a:pPr>
            <a:r>
              <a:rPr lang="en-US" sz="3200" dirty="0">
                <a:solidFill>
                  <a:schemeClr val="bg1"/>
                </a:solidFill>
                <a:latin typeface="Arial" charset="0"/>
                <a:ea typeface="ＭＳ Ｐゴシック" charset="0"/>
                <a:cs typeface="ＭＳ Ｐゴシック" charset="0"/>
              </a:rPr>
              <a:t> </a:t>
            </a:r>
            <a:r>
              <a:rPr lang="en-US" sz="3200" b="1" dirty="0">
                <a:solidFill>
                  <a:srgbClr val="7CBCFF"/>
                </a:solidFill>
                <a:latin typeface="Arial" charset="0"/>
                <a:ea typeface="ＭＳ Ｐゴシック" charset="0"/>
                <a:cs typeface="ＭＳ Ｐゴシック" charset="0"/>
              </a:rPr>
              <a:t>Adams School</a:t>
            </a:r>
            <a:r>
              <a:rPr lang="en-US" sz="3200" dirty="0">
                <a:solidFill>
                  <a:schemeClr val="bg1"/>
                </a:solidFill>
                <a:latin typeface="Arial" charset="0"/>
                <a:ea typeface="ＭＳ Ｐゴシック" charset="0"/>
                <a:cs typeface="ＭＳ Ｐゴシック" charset="0"/>
              </a:rPr>
              <a:t>: Breakfast Club, Grade level meetings, Teacher Talk, Teacher Leaders, Five-Week Assessment, Literacy Committee, and Mathematics Committee</a:t>
            </a:r>
          </a:p>
          <a:p>
            <a:pPr lvl="2" indent="0" defTabSz="606425" eaLnBrk="1" hangingPunct="1">
              <a:lnSpc>
                <a:spcPct val="90000"/>
              </a:lnSpc>
              <a:buFontTx/>
              <a:buChar char="•"/>
            </a:pPr>
            <a:r>
              <a:rPr lang="en-US" sz="3200" b="1" dirty="0">
                <a:solidFill>
                  <a:schemeClr val="bg1"/>
                </a:solidFill>
                <a:latin typeface="Arial" charset="0"/>
                <a:ea typeface="ＭＳ Ｐゴシック" charset="0"/>
                <a:cs typeface="ＭＳ Ｐゴシック" charset="0"/>
              </a:rPr>
              <a:t> </a:t>
            </a:r>
            <a:r>
              <a:rPr lang="en-US" sz="3200" b="1" dirty="0">
                <a:solidFill>
                  <a:srgbClr val="7CBCFF"/>
                </a:solidFill>
                <a:latin typeface="Arial" charset="0"/>
                <a:ea typeface="ＭＳ Ｐゴシック" charset="0"/>
                <a:cs typeface="ＭＳ Ｐゴシック" charset="0"/>
              </a:rPr>
              <a:t>Baxter School</a:t>
            </a:r>
            <a:r>
              <a:rPr lang="en-US" sz="3200" dirty="0">
                <a:solidFill>
                  <a:schemeClr val="bg1"/>
                </a:solidFill>
                <a:latin typeface="Arial" charset="0"/>
                <a:ea typeface="ＭＳ Ｐゴシック" charset="0"/>
                <a:cs typeface="ＭＳ Ｐゴシック" charset="0"/>
              </a:rPr>
              <a:t>: Cycle Meetings, Leadership Team Meetings, Literacy Committee, Math/Science Committee</a:t>
            </a:r>
          </a:p>
          <a:p>
            <a:pPr lvl="2" indent="0" defTabSz="606425" eaLnBrk="1" hangingPunct="1">
              <a:lnSpc>
                <a:spcPct val="90000"/>
              </a:lnSpc>
              <a:buFontTx/>
              <a:buChar char="•"/>
            </a:pPr>
            <a:r>
              <a:rPr lang="en-US" sz="3200" dirty="0">
                <a:solidFill>
                  <a:schemeClr val="bg1"/>
                </a:solidFill>
                <a:latin typeface="Arial" charset="0"/>
                <a:ea typeface="ＭＳ Ｐゴシック" charset="0"/>
                <a:cs typeface="ＭＳ Ｐゴシック" charset="0"/>
              </a:rPr>
              <a:t> </a:t>
            </a:r>
            <a:r>
              <a:rPr lang="en-US" sz="3200" b="1" dirty="0" err="1">
                <a:solidFill>
                  <a:srgbClr val="7CBCFF"/>
                </a:solidFill>
                <a:latin typeface="Arial" charset="0"/>
                <a:ea typeface="ＭＳ Ｐゴシック" charset="0"/>
                <a:cs typeface="ＭＳ Ｐゴシック" charset="0"/>
              </a:rPr>
              <a:t>Kosten</a:t>
            </a:r>
            <a:r>
              <a:rPr lang="en-US" sz="3200" b="1" dirty="0">
                <a:solidFill>
                  <a:srgbClr val="7CBCFF"/>
                </a:solidFill>
                <a:latin typeface="Arial" charset="0"/>
                <a:ea typeface="ＭＳ Ｐゴシック" charset="0"/>
                <a:cs typeface="ＭＳ Ｐゴシック" charset="0"/>
              </a:rPr>
              <a:t> School</a:t>
            </a:r>
            <a:r>
              <a:rPr lang="en-US" sz="3200" dirty="0">
                <a:solidFill>
                  <a:schemeClr val="bg1"/>
                </a:solidFill>
                <a:latin typeface="Arial" charset="0"/>
                <a:ea typeface="ＭＳ Ｐゴシック" charset="0"/>
                <a:cs typeface="ＭＳ Ｐゴシック" charset="0"/>
              </a:rPr>
              <a:t>: Report Card Review, Grade Book Review, Lesson Plan Review, Faculty Meetings, Grade Level Meetings </a:t>
            </a:r>
          </a:p>
          <a:p>
            <a:pPr lvl="2" indent="0" defTabSz="606425" eaLnBrk="1" hangingPunct="1">
              <a:lnSpc>
                <a:spcPct val="90000"/>
              </a:lnSpc>
              <a:buFontTx/>
              <a:buChar char="•"/>
            </a:pPr>
            <a:r>
              <a:rPr lang="en-US" sz="3200" dirty="0">
                <a:solidFill>
                  <a:schemeClr val="bg1"/>
                </a:solidFill>
                <a:latin typeface="Arial" charset="0"/>
                <a:ea typeface="ＭＳ Ｐゴシック" charset="0"/>
                <a:cs typeface="ＭＳ Ｐゴシック" charset="0"/>
              </a:rPr>
              <a:t> </a:t>
            </a:r>
            <a:r>
              <a:rPr lang="en-US" sz="3200" b="1" dirty="0">
                <a:solidFill>
                  <a:srgbClr val="7CBCFF"/>
                </a:solidFill>
                <a:latin typeface="Arial" charset="0"/>
                <a:ea typeface="ＭＳ Ｐゴシック" charset="0"/>
                <a:cs typeface="ＭＳ Ｐゴシック" charset="0"/>
              </a:rPr>
              <a:t>Kelly School</a:t>
            </a:r>
            <a:r>
              <a:rPr lang="en-US" sz="3200" dirty="0">
                <a:solidFill>
                  <a:schemeClr val="bg1"/>
                </a:solidFill>
                <a:latin typeface="Arial" charset="0"/>
                <a:ea typeface="ＭＳ Ｐゴシック" charset="0"/>
                <a:cs typeface="ＭＳ Ｐゴシック" charset="0"/>
              </a:rPr>
              <a:t>: Skill Chart Review, Professional Development </a:t>
            </a:r>
          </a:p>
        </p:txBody>
      </p:sp>
      <p:sp>
        <p:nvSpPr>
          <p:cNvPr id="41987" name="Title 1"/>
          <p:cNvSpPr>
            <a:spLocks noGrp="1"/>
          </p:cNvSpPr>
          <p:nvPr>
            <p:ph type="title"/>
          </p:nvPr>
        </p:nvSpPr>
        <p:spPr>
          <a:xfrm>
            <a:off x="558800" y="-1447800"/>
            <a:ext cx="11861800" cy="3048000"/>
          </a:xfrm>
        </p:spPr>
        <p:txBody>
          <a:bodyPr/>
          <a:lstStyle/>
          <a:p>
            <a:pPr algn="ctr"/>
            <a:r>
              <a:rPr lang="en-US" dirty="0">
                <a:latin typeface="Helvetica Neue" charset="0"/>
                <a:ea typeface="ヒラギノ角ゴ Pro W6" charset="0"/>
                <a:cs typeface="ヒラギノ角ゴ Pro W6" charset="0"/>
              </a:rPr>
              <a:t>Organizational Routines &amp; Practice</a:t>
            </a:r>
          </a:p>
        </p:txBody>
      </p:sp>
    </p:spTree>
    <p:extLst>
      <p:ext uri="{BB962C8B-B14F-4D97-AF65-F5344CB8AC3E}">
        <p14:creationId xmlns:p14="http://schemas.microsoft.com/office/powerpoint/2010/main" val="391739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8" name="Rectangle 4"/>
          <p:cNvSpPr>
            <a:spLocks noGrp="1" noChangeArrowheads="1"/>
          </p:cNvSpPr>
          <p:nvPr>
            <p:ph type="body" idx="1"/>
          </p:nvPr>
        </p:nvSpPr>
        <p:spPr>
          <a:xfrm>
            <a:off x="304800" y="2057400"/>
            <a:ext cx="12369800" cy="7162800"/>
          </a:xfrm>
        </p:spPr>
        <p:txBody>
          <a:bodyPr/>
          <a:lstStyle/>
          <a:p>
            <a:pPr marL="901700" lvl="1" indent="-457200" eaLnBrk="1" hangingPunct="1">
              <a:buClr>
                <a:schemeClr val="bg1"/>
              </a:buClr>
              <a:buFont typeface="Arial"/>
              <a:buChar char="•"/>
              <a:defRPr/>
            </a:pPr>
            <a:r>
              <a:rPr lang="en-US" sz="3200" b="1" dirty="0" smtClean="0">
                <a:solidFill>
                  <a:srgbClr val="7CBCFF"/>
                </a:solidFill>
                <a:latin typeface="Arial"/>
                <a:ea typeface="ヒラギノ角ゴ Pro W3" charset="0"/>
                <a:cs typeface="Arial"/>
              </a:rPr>
              <a:t>Organizational </a:t>
            </a:r>
            <a:r>
              <a:rPr lang="en-US" sz="3200" b="1" dirty="0">
                <a:solidFill>
                  <a:srgbClr val="7CBCFF"/>
                </a:solidFill>
                <a:latin typeface="Arial"/>
                <a:ea typeface="ヒラギノ角ゴ Pro W3" charset="0"/>
                <a:cs typeface="Arial"/>
              </a:rPr>
              <a:t>Routines</a:t>
            </a:r>
            <a:r>
              <a:rPr lang="en-US" sz="3200" b="1" dirty="0" smtClean="0">
                <a:solidFill>
                  <a:schemeClr val="bg1"/>
                </a:solidFill>
                <a:latin typeface="Arial" charset="0"/>
                <a:ea typeface="ＭＳ Ｐゴシック" charset="0"/>
                <a:cs typeface="ＭＳ Ｐゴシック" charset="0"/>
              </a:rPr>
              <a:t>: </a:t>
            </a:r>
            <a:r>
              <a:rPr lang="en-US" sz="3200" dirty="0" smtClean="0">
                <a:solidFill>
                  <a:schemeClr val="bg1"/>
                </a:solidFill>
                <a:latin typeface="Arial" charset="0"/>
                <a:ea typeface="ＭＳ Ｐゴシック" charset="0"/>
                <a:cs typeface="ＭＳ Ｐゴシック" charset="0"/>
              </a:rPr>
              <a:t>“</a:t>
            </a:r>
            <a:r>
              <a:rPr lang="en-US" altLang="ja-JP" sz="3200" dirty="0" smtClean="0">
                <a:solidFill>
                  <a:schemeClr val="bg1"/>
                </a:solidFill>
                <a:latin typeface="Arial" charset="0"/>
                <a:ea typeface="ＭＳ Ｐゴシック" charset="0"/>
                <a:cs typeface="Arial" charset="0"/>
              </a:rPr>
              <a:t>repetitive</a:t>
            </a:r>
            <a:r>
              <a:rPr lang="en-US" altLang="ja-JP" sz="3200" dirty="0">
                <a:solidFill>
                  <a:schemeClr val="bg1"/>
                </a:solidFill>
                <a:latin typeface="Arial" charset="0"/>
                <a:ea typeface="ＭＳ Ｐゴシック" charset="0"/>
                <a:cs typeface="Arial" charset="0"/>
              </a:rPr>
              <a:t>, recognizable patterns of interdependent actions carried out by multiple </a:t>
            </a:r>
            <a:r>
              <a:rPr lang="en-US" altLang="ja-JP" sz="3200" dirty="0" smtClean="0">
                <a:solidFill>
                  <a:schemeClr val="bg1"/>
                </a:solidFill>
                <a:latin typeface="Arial" charset="0"/>
                <a:ea typeface="ＭＳ Ｐゴシック" charset="0"/>
                <a:cs typeface="Arial" charset="0"/>
              </a:rPr>
              <a:t>actors” </a:t>
            </a:r>
            <a:r>
              <a:rPr lang="en-US" altLang="ja-JP" sz="3200" i="1" dirty="0" smtClean="0">
                <a:solidFill>
                  <a:srgbClr val="A6A6A6"/>
                </a:solidFill>
                <a:latin typeface="Arial" charset="0"/>
                <a:ea typeface="Arial" charset="0"/>
                <a:cs typeface="Arial" charset="0"/>
              </a:rPr>
              <a:t>(</a:t>
            </a:r>
            <a:r>
              <a:rPr lang="en-US" altLang="ja-JP" sz="3200" i="1" dirty="0">
                <a:solidFill>
                  <a:srgbClr val="A6A6A6"/>
                </a:solidFill>
                <a:latin typeface="Arial" charset="0"/>
                <a:ea typeface="Arial" charset="0"/>
                <a:cs typeface="Arial" charset="0"/>
              </a:rPr>
              <a:t>Feldman &amp; </a:t>
            </a:r>
            <a:r>
              <a:rPr lang="en-US" altLang="ja-JP" sz="3200" i="1" dirty="0" err="1">
                <a:solidFill>
                  <a:srgbClr val="A6A6A6"/>
                </a:solidFill>
                <a:latin typeface="Arial" charset="0"/>
                <a:ea typeface="Arial" charset="0"/>
                <a:cs typeface="Arial" charset="0"/>
              </a:rPr>
              <a:t>Pentland</a:t>
            </a:r>
            <a:r>
              <a:rPr lang="en-US" altLang="ja-JP" sz="3200" i="1" dirty="0">
                <a:solidFill>
                  <a:srgbClr val="A6A6A6"/>
                </a:solidFill>
                <a:latin typeface="Arial" charset="0"/>
                <a:ea typeface="Arial" charset="0"/>
                <a:cs typeface="Arial" charset="0"/>
              </a:rPr>
              <a:t>, 2003) </a:t>
            </a:r>
            <a:endParaRPr lang="en-US" sz="3200" b="1" dirty="0" smtClean="0">
              <a:solidFill>
                <a:srgbClr val="A6A6A6"/>
              </a:solidFill>
              <a:latin typeface="Arial" charset="0"/>
              <a:ea typeface="Arial" charset="0"/>
              <a:cs typeface="Arial" charset="0"/>
            </a:endParaRPr>
          </a:p>
          <a:p>
            <a:pPr marL="1758950" lvl="3" indent="-457200" eaLnBrk="1" hangingPunct="1">
              <a:buClr>
                <a:schemeClr val="bg1"/>
              </a:buClr>
              <a:buFont typeface="Arial"/>
              <a:buChar char="•"/>
              <a:defRPr/>
            </a:pPr>
            <a:r>
              <a:rPr lang="en-US" sz="2800" dirty="0">
                <a:solidFill>
                  <a:srgbClr val="7CBCFF"/>
                </a:solidFill>
                <a:latin typeface="Arial"/>
                <a:ea typeface="ヒラギノ角ゴ Pro W3" charset="0"/>
                <a:cs typeface="Arial"/>
              </a:rPr>
              <a:t>Ostensive Aspect</a:t>
            </a:r>
            <a:r>
              <a:rPr lang="en-US" sz="2600" dirty="0">
                <a:latin typeface="Arial" charset="0"/>
                <a:ea typeface="Arial" charset="0"/>
                <a:cs typeface="Arial" charset="0"/>
              </a:rPr>
              <a:t>: </a:t>
            </a:r>
            <a:r>
              <a:rPr lang="en-US" sz="2600" dirty="0" smtClean="0">
                <a:latin typeface="Arial" charset="0"/>
                <a:ea typeface="Arial" charset="0"/>
                <a:cs typeface="Arial" charset="0"/>
              </a:rPr>
              <a:t>ideal </a:t>
            </a:r>
            <a:r>
              <a:rPr lang="en-US" sz="2600" dirty="0">
                <a:latin typeface="Arial" charset="0"/>
                <a:ea typeface="Arial" charset="0"/>
                <a:cs typeface="Arial" charset="0"/>
              </a:rPr>
              <a:t>form </a:t>
            </a:r>
            <a:r>
              <a:rPr lang="en-US" sz="2600" dirty="0" smtClean="0">
                <a:latin typeface="Arial" charset="0"/>
                <a:ea typeface="Arial" charset="0"/>
                <a:cs typeface="Arial" charset="0"/>
              </a:rPr>
              <a:t>– general idea </a:t>
            </a:r>
            <a:r>
              <a:rPr lang="en-US" sz="2600" dirty="0">
                <a:latin typeface="Arial" charset="0"/>
                <a:ea typeface="Arial" charset="0"/>
                <a:cs typeface="Arial" charset="0"/>
              </a:rPr>
              <a:t>or script of the </a:t>
            </a:r>
            <a:r>
              <a:rPr lang="en-US" sz="2600" dirty="0" smtClean="0">
                <a:latin typeface="Arial" charset="0"/>
                <a:ea typeface="Arial" charset="0"/>
                <a:cs typeface="Arial" charset="0"/>
              </a:rPr>
              <a:t>routine</a:t>
            </a:r>
            <a:endParaRPr lang="en-US" sz="2600" dirty="0">
              <a:latin typeface="Arial" charset="0"/>
              <a:ea typeface="Arial" charset="0"/>
              <a:cs typeface="Arial" charset="0"/>
            </a:endParaRPr>
          </a:p>
          <a:p>
            <a:pPr marL="1758950" lvl="3" indent="-457200" eaLnBrk="1" hangingPunct="1">
              <a:buClr>
                <a:schemeClr val="bg1"/>
              </a:buClr>
              <a:buFont typeface="Arial"/>
              <a:buChar char="•"/>
              <a:defRPr/>
            </a:pPr>
            <a:r>
              <a:rPr lang="en-US" sz="2800" dirty="0" err="1">
                <a:solidFill>
                  <a:srgbClr val="7CBCFF"/>
                </a:solidFill>
                <a:latin typeface="Arial"/>
                <a:ea typeface="ヒラギノ角ゴ Pro W3" charset="0"/>
                <a:cs typeface="Arial"/>
              </a:rPr>
              <a:t>Performative</a:t>
            </a:r>
            <a:r>
              <a:rPr lang="en-US" sz="2800" dirty="0">
                <a:solidFill>
                  <a:srgbClr val="7CBCFF"/>
                </a:solidFill>
                <a:latin typeface="Arial"/>
                <a:ea typeface="ヒラギノ角ゴ Pro W3" charset="0"/>
                <a:cs typeface="Arial"/>
              </a:rPr>
              <a:t> Aspect</a:t>
            </a:r>
            <a:r>
              <a:rPr lang="en-US" sz="2600" dirty="0">
                <a:latin typeface="Arial" charset="0"/>
                <a:ea typeface="Arial" charset="0"/>
                <a:cs typeface="Arial" charset="0"/>
              </a:rPr>
              <a:t>: </a:t>
            </a:r>
            <a:r>
              <a:rPr lang="en-US" sz="2600" dirty="0" smtClean="0">
                <a:latin typeface="Arial" charset="0"/>
                <a:ea typeface="Arial" charset="0"/>
                <a:cs typeface="Arial" charset="0"/>
              </a:rPr>
              <a:t>routine </a:t>
            </a:r>
            <a:r>
              <a:rPr lang="en-US" sz="2600" dirty="0">
                <a:latin typeface="Arial" charset="0"/>
                <a:ea typeface="Arial" charset="0"/>
                <a:cs typeface="Arial" charset="0"/>
              </a:rPr>
              <a:t>in practice in particular places, at particular </a:t>
            </a:r>
            <a:r>
              <a:rPr lang="en-US" sz="2600" dirty="0" smtClean="0">
                <a:latin typeface="Arial" charset="0"/>
                <a:ea typeface="Arial" charset="0"/>
                <a:cs typeface="Arial" charset="0"/>
              </a:rPr>
              <a:t>times</a:t>
            </a:r>
          </a:p>
          <a:p>
            <a:pPr marL="882650" lvl="1" indent="-457200" eaLnBrk="1" hangingPunct="1">
              <a:buClr>
                <a:schemeClr val="bg1"/>
              </a:buClr>
              <a:buFont typeface="Arial"/>
              <a:buChar char="•"/>
              <a:defRPr/>
            </a:pPr>
            <a:r>
              <a:rPr lang="en-US" sz="3200" b="1" dirty="0" smtClean="0">
                <a:solidFill>
                  <a:srgbClr val="7CBCFF"/>
                </a:solidFill>
                <a:latin typeface="Arial" charset="0"/>
                <a:ea typeface="Arial" charset="0"/>
                <a:cs typeface="Arial" charset="0"/>
              </a:rPr>
              <a:t>Improving Practice </a:t>
            </a:r>
            <a:r>
              <a:rPr lang="en-US" sz="3200" dirty="0" smtClean="0">
                <a:latin typeface="Arial" charset="0"/>
                <a:ea typeface="Arial" charset="0"/>
                <a:cs typeface="Arial" charset="0"/>
              </a:rPr>
              <a:t>in the interaction of the ostensive and </a:t>
            </a:r>
            <a:r>
              <a:rPr lang="en-US" sz="3200" dirty="0" err="1" smtClean="0">
                <a:latin typeface="Arial" charset="0"/>
                <a:ea typeface="Arial" charset="0"/>
                <a:cs typeface="Arial" charset="0"/>
              </a:rPr>
              <a:t>performative</a:t>
            </a:r>
            <a:r>
              <a:rPr lang="en-US" sz="3200" dirty="0">
                <a:latin typeface="Arial" charset="0"/>
                <a:ea typeface="Arial" charset="0"/>
                <a:cs typeface="Arial" charset="0"/>
              </a:rPr>
              <a:t> </a:t>
            </a:r>
            <a:r>
              <a:rPr lang="en-US" sz="3200" dirty="0" smtClean="0">
                <a:latin typeface="Arial" charset="0"/>
                <a:ea typeface="Arial" charset="0"/>
                <a:cs typeface="Arial" charset="0"/>
              </a:rPr>
              <a:t>aspect of organizational routines.</a:t>
            </a:r>
          </a:p>
          <a:p>
            <a:pPr marL="882650" lvl="1" indent="-457200" eaLnBrk="1" hangingPunct="1">
              <a:buClr>
                <a:schemeClr val="bg1"/>
              </a:buClr>
              <a:buFont typeface="Arial"/>
              <a:buChar char="•"/>
              <a:defRPr/>
            </a:pPr>
            <a:r>
              <a:rPr lang="en-US" sz="3200" dirty="0">
                <a:latin typeface="Arial" charset="0"/>
                <a:ea typeface="Arial" charset="0"/>
                <a:cs typeface="Arial" charset="0"/>
              </a:rPr>
              <a:t>Concerns about the organizational routine construct – rigid, mundane, mindless, explicitly stored </a:t>
            </a:r>
            <a:r>
              <a:rPr lang="en-US" sz="3200" dirty="0">
                <a:solidFill>
                  <a:srgbClr val="A6A6A6"/>
                </a:solidFill>
                <a:latin typeface="Arial" charset="0"/>
                <a:ea typeface="Arial" charset="0"/>
                <a:cs typeface="Arial" charset="0"/>
              </a:rPr>
              <a:t>(Cohen, </a:t>
            </a:r>
            <a:r>
              <a:rPr lang="en-US" sz="3200" dirty="0" smtClean="0">
                <a:solidFill>
                  <a:srgbClr val="A6A6A6"/>
                </a:solidFill>
                <a:latin typeface="Arial" charset="0"/>
                <a:ea typeface="Arial" charset="0"/>
                <a:cs typeface="Arial" charset="0"/>
              </a:rPr>
              <a:t>2007</a:t>
            </a:r>
            <a:r>
              <a:rPr lang="en-US" sz="3200" dirty="0">
                <a:solidFill>
                  <a:srgbClr val="A6A6A6"/>
                </a:solidFill>
                <a:latin typeface="Arial" charset="0"/>
                <a:ea typeface="Arial" charset="0"/>
                <a:cs typeface="Arial" charset="0"/>
              </a:rPr>
              <a:t>)</a:t>
            </a:r>
            <a:endParaRPr lang="en-US" sz="3200" dirty="0">
              <a:latin typeface="Arial" charset="0"/>
              <a:ea typeface="Arial" charset="0"/>
              <a:cs typeface="Arial" charset="0"/>
            </a:endParaRPr>
          </a:p>
          <a:p>
            <a:pPr marL="698500" lvl="1" indent="-254000" eaLnBrk="1" hangingPunct="1">
              <a:buFont typeface="Helvetica Neue" charset="0"/>
              <a:buChar char="•"/>
              <a:defRPr/>
            </a:pPr>
            <a:endParaRPr lang="en-US" dirty="0">
              <a:latin typeface="Arial" charset="0"/>
              <a:ea typeface="Arial" charset="0"/>
              <a:cs typeface="Arial" charset="0"/>
            </a:endParaRPr>
          </a:p>
        </p:txBody>
      </p:sp>
      <p:sp>
        <p:nvSpPr>
          <p:cNvPr id="40963" name="Title 1"/>
          <p:cNvSpPr>
            <a:spLocks noGrp="1"/>
          </p:cNvSpPr>
          <p:nvPr>
            <p:ph type="title"/>
          </p:nvPr>
        </p:nvSpPr>
        <p:spPr>
          <a:xfrm>
            <a:off x="558800" y="0"/>
            <a:ext cx="11811000" cy="1676400"/>
          </a:xfrm>
        </p:spPr>
        <p:txBody>
          <a:bodyPr/>
          <a:lstStyle/>
          <a:p>
            <a:pPr algn="ctr"/>
            <a:r>
              <a:rPr lang="en-US" sz="4400" dirty="0" smtClean="0">
                <a:latin typeface="Helvetica Neue" charset="0"/>
                <a:ea typeface="ヒラギノ角ゴ Pro W6" charset="0"/>
                <a:cs typeface="ヒラギノ角ゴ Pro W6" charset="0"/>
              </a:rPr>
              <a:t>The Case of Organizational Routines</a:t>
            </a:r>
            <a:endParaRPr lang="en-US" sz="4400" dirty="0">
              <a:latin typeface="Helvetica Neue" charset="0"/>
              <a:ea typeface="ヒラギノ角ゴ Pro W6" charset="0"/>
              <a:cs typeface="ヒラギノ角ゴ Pro W6" charset="0"/>
            </a:endParaRPr>
          </a:p>
        </p:txBody>
      </p:sp>
    </p:spTree>
    <p:extLst>
      <p:ext uri="{BB962C8B-B14F-4D97-AF65-F5344CB8AC3E}">
        <p14:creationId xmlns:p14="http://schemas.microsoft.com/office/powerpoint/2010/main" val="318135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Line 1026"/>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91138" name="Rectangle 1028"/>
          <p:cNvSpPr>
            <a:spLocks noGrp="1" noChangeArrowheads="1"/>
          </p:cNvSpPr>
          <p:nvPr>
            <p:ph type="body" idx="1"/>
          </p:nvPr>
        </p:nvSpPr>
        <p:spPr>
          <a:xfrm>
            <a:off x="863600" y="2286000"/>
            <a:ext cx="11658600" cy="6858000"/>
          </a:xfrm>
        </p:spPr>
        <p:txBody>
          <a:bodyPr/>
          <a:lstStyle/>
          <a:p>
            <a:pPr marL="696913" lvl="1" indent="-252413" eaLnBrk="1" hangingPunct="1">
              <a:buSzPct val="101000"/>
            </a:pPr>
            <a:r>
              <a:rPr lang="en-US" sz="2800" b="1" dirty="0">
                <a:solidFill>
                  <a:srgbClr val="7CBCFF"/>
                </a:solidFill>
                <a:latin typeface="Arial" charset="0"/>
                <a:ea typeface="ＭＳ Ｐゴシック" charset="0"/>
                <a:cs typeface="ＭＳ Ｐゴシック" charset="0"/>
              </a:rPr>
              <a:t>Advantages</a:t>
            </a:r>
          </a:p>
          <a:p>
            <a:pPr lvl="2" indent="0" eaLnBrk="1" hangingPunct="1">
              <a:buSzPct val="101000"/>
            </a:pPr>
            <a:r>
              <a:rPr lang="en-US" sz="2800" dirty="0">
                <a:latin typeface="Arial" charset="0"/>
                <a:ea typeface="ＭＳ Ｐゴシック" charset="0"/>
                <a:cs typeface="ＭＳ Ｐゴシック" charset="0"/>
              </a:rPr>
              <a:t>Allow efficient coordinated action</a:t>
            </a:r>
          </a:p>
          <a:p>
            <a:pPr lvl="2" indent="0" eaLnBrk="1" hangingPunct="1">
              <a:buSzPct val="101000"/>
            </a:pPr>
            <a:r>
              <a:rPr lang="en-US" sz="2800" dirty="0">
                <a:latin typeface="Arial" charset="0"/>
                <a:ea typeface="ＭＳ Ｐゴシック" charset="0"/>
                <a:cs typeface="ＭＳ Ｐゴシック" charset="0"/>
              </a:rPr>
              <a:t>Provide source of stability</a:t>
            </a:r>
          </a:p>
          <a:p>
            <a:pPr lvl="2" indent="0" eaLnBrk="1" hangingPunct="1">
              <a:buSzPct val="101000"/>
            </a:pPr>
            <a:r>
              <a:rPr lang="en-US" sz="2800" dirty="0">
                <a:latin typeface="Arial" charset="0"/>
                <a:ea typeface="ＭＳ Ｐゴシック" charset="0"/>
                <a:cs typeface="ＭＳ Ｐゴシック" charset="0"/>
              </a:rPr>
              <a:t>Reduce conflict about how to do work</a:t>
            </a:r>
          </a:p>
          <a:p>
            <a:pPr marL="0" indent="0" eaLnBrk="1" hangingPunct="1">
              <a:buSzPct val="101000"/>
            </a:pPr>
            <a:r>
              <a:rPr lang="en-US" sz="2800" b="1" dirty="0">
                <a:solidFill>
                  <a:srgbClr val="7CBCFF"/>
                </a:solidFill>
                <a:latin typeface="Arial" charset="0"/>
                <a:ea typeface="ヒラギノ角ゴ Pro W3" charset="0"/>
                <a:cs typeface="Arial" charset="0"/>
              </a:rPr>
              <a:t>  Disadvantages</a:t>
            </a:r>
          </a:p>
          <a:p>
            <a:pPr lvl="2" indent="0" eaLnBrk="1" hangingPunct="1">
              <a:buSzPct val="101000"/>
            </a:pPr>
            <a:r>
              <a:rPr lang="en-US" sz="2800" dirty="0">
                <a:latin typeface="Arial" charset="0"/>
                <a:ea typeface="ＭＳ Ｐゴシック" charset="0"/>
                <a:cs typeface="ＭＳ Ｐゴシック" charset="0"/>
              </a:rPr>
              <a:t>Result in inappropriate responses</a:t>
            </a:r>
          </a:p>
          <a:p>
            <a:pPr lvl="2" indent="0" eaLnBrk="1" hangingPunct="1">
              <a:buSzPct val="101000"/>
            </a:pPr>
            <a:r>
              <a:rPr lang="en-US" sz="2800" dirty="0">
                <a:latin typeface="Arial" charset="0"/>
                <a:ea typeface="ＭＳ Ｐゴシック" charset="0"/>
                <a:cs typeface="ＭＳ Ｐゴシック" charset="0"/>
              </a:rPr>
              <a:t>Inertia, mindlessness, and de-motivation</a:t>
            </a:r>
          </a:p>
        </p:txBody>
      </p:sp>
      <p:sp>
        <p:nvSpPr>
          <p:cNvPr id="91139" name="Rectangle 1027"/>
          <p:cNvSpPr>
            <a:spLocks noGrp="1" noChangeArrowheads="1"/>
          </p:cNvSpPr>
          <p:nvPr>
            <p:ph type="title"/>
          </p:nvPr>
        </p:nvSpPr>
        <p:spPr>
          <a:xfrm>
            <a:off x="1219200" y="457200"/>
            <a:ext cx="10464800" cy="1117600"/>
          </a:xfrm>
        </p:spPr>
        <p:txBody>
          <a:bodyPr/>
          <a:lstStyle/>
          <a:p>
            <a:pPr algn="ctr" eaLnBrk="1" hangingPunct="1"/>
            <a:r>
              <a:rPr lang="en-US" sz="4500" dirty="0">
                <a:latin typeface="Arial" charset="0"/>
                <a:ea typeface="ヒラギノ角ゴ Pro W6" charset="0"/>
                <a:cs typeface="Arial" charset="0"/>
              </a:rPr>
              <a:t>Organizational </a:t>
            </a:r>
            <a:r>
              <a:rPr lang="en-US" sz="4500" dirty="0" smtClean="0">
                <a:latin typeface="Arial" charset="0"/>
                <a:ea typeface="ヒラギノ角ゴ Pro W6" charset="0"/>
                <a:cs typeface="Arial" charset="0"/>
              </a:rPr>
              <a:t>Routines</a:t>
            </a:r>
            <a:endParaRPr lang="en-US" sz="4500" dirty="0">
              <a:latin typeface="Arial" charset="0"/>
              <a:ea typeface="ヒラギノ角ゴ Pro W6" charset="0"/>
              <a:cs typeface="Arial" charset="0"/>
            </a:endParaRPr>
          </a:p>
        </p:txBody>
      </p:sp>
    </p:spTree>
    <p:extLst>
      <p:ext uri="{BB962C8B-B14F-4D97-AF65-F5344CB8AC3E}">
        <p14:creationId xmlns:p14="http://schemas.microsoft.com/office/powerpoint/2010/main" val="16832344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Line 1026"/>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48" name="AutoShape 1028"/>
          <p:cNvSpPr>
            <a:spLocks/>
          </p:cNvSpPr>
          <p:nvPr/>
        </p:nvSpPr>
        <p:spPr bwMode="auto">
          <a:xfrm>
            <a:off x="330200" y="2057400"/>
            <a:ext cx="2743200" cy="7213600"/>
          </a:xfrm>
          <a:prstGeom prst="roundRect">
            <a:avLst>
              <a:gd name="adj" fmla="val 7653"/>
            </a:avLst>
          </a:prstGeom>
          <a:solidFill>
            <a:srgbClr val="7CBCFF">
              <a:alpha val="60000"/>
            </a:srgbClr>
          </a:solidFill>
          <a:ln w="50800">
            <a:solidFill>
              <a:srgbClr val="0080FF"/>
            </a:solidFill>
            <a:round/>
            <a:headEnd/>
            <a:tailEnd/>
          </a:ln>
          <a:effectLst/>
        </p:spPr>
        <p:txBody>
          <a:bodyPr/>
          <a:lstStyle/>
          <a:p>
            <a:endParaRPr lang="en-US">
              <a:solidFill>
                <a:srgbClr val="7CBCFF"/>
              </a:solidFill>
            </a:endParaRPr>
          </a:p>
        </p:txBody>
      </p:sp>
      <p:sp>
        <p:nvSpPr>
          <p:cNvPr id="2" name="Title 1"/>
          <p:cNvSpPr>
            <a:spLocks noGrp="1"/>
          </p:cNvSpPr>
          <p:nvPr>
            <p:ph type="title"/>
          </p:nvPr>
        </p:nvSpPr>
        <p:spPr/>
        <p:txBody>
          <a:bodyPr/>
          <a:lstStyle/>
          <a:p>
            <a:pPr algn="ctr"/>
            <a:r>
              <a:rPr lang="en-US" dirty="0" smtClean="0"/>
              <a:t>Organizational Routines at Adams School</a:t>
            </a:r>
            <a:endParaRPr lang="en-US" dirty="0"/>
          </a:p>
        </p:txBody>
      </p:sp>
      <p:graphicFrame>
        <p:nvGraphicFramePr>
          <p:cNvPr id="558169" name="Group 1113"/>
          <p:cNvGraphicFramePr>
            <a:graphicFrameLocks noGrp="1"/>
          </p:cNvGraphicFramePr>
          <p:nvPr>
            <p:extLst>
              <p:ext uri="{D42A27DB-BD31-4B8C-83A1-F6EECF244321}">
                <p14:modId xmlns:p14="http://schemas.microsoft.com/office/powerpoint/2010/main" val="2627733105"/>
              </p:ext>
            </p:extLst>
          </p:nvPr>
        </p:nvGraphicFramePr>
        <p:xfrm>
          <a:off x="533400" y="1752600"/>
          <a:ext cx="11963400" cy="7948614"/>
        </p:xfrm>
        <a:graphic>
          <a:graphicData uri="http://schemas.openxmlformats.org/drawingml/2006/table">
            <a:tbl>
              <a:tblPr/>
              <a:tblGrid>
                <a:gridCol w="2630488"/>
                <a:gridCol w="3070225"/>
                <a:gridCol w="3271837"/>
                <a:gridCol w="2990850"/>
              </a:tblGrid>
              <a:tr h="90170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400" b="1" i="0" u="none" strike="noStrike" cap="none" normalizeH="0" baseline="0" dirty="0">
                          <a:ln>
                            <a:noFill/>
                          </a:ln>
                          <a:solidFill>
                            <a:srgbClr val="FFFFFF"/>
                          </a:solidFill>
                          <a:effectLst/>
                          <a:latin typeface="Arial"/>
                          <a:ea typeface="Helvetica Neue" charset="0"/>
                          <a:cs typeface="Arial"/>
                          <a:sym typeface="Gill Sans" charset="0"/>
                        </a:rPr>
                        <a:t>Routine</a:t>
                      </a:r>
                    </a:p>
                  </a:txBody>
                  <a:tcPr marL="38100" marR="38100" marT="38100" marB="38100" anchor="b" horzOverflow="overflow">
                    <a:lnL cap="flat">
                      <a:noFill/>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400" b="1" i="0" u="none" strike="noStrike" cap="none" normalizeH="0" baseline="0" dirty="0">
                          <a:ln>
                            <a:noFill/>
                          </a:ln>
                          <a:solidFill>
                            <a:srgbClr val="FFFFFF"/>
                          </a:solidFill>
                          <a:effectLst/>
                          <a:latin typeface="Arial"/>
                          <a:ea typeface="Helvetica Neue" charset="0"/>
                          <a:cs typeface="Arial"/>
                          <a:sym typeface="Gill Sans" charset="0"/>
                        </a:rPr>
                        <a:t>Functions</a:t>
                      </a:r>
                    </a:p>
                  </a:txBody>
                  <a:tcPr marL="38100" marR="38100" marT="38100" marB="38100" anchor="b" horzOverflow="overflow">
                    <a:lnL cap="flat">
                      <a:noFill/>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400" b="1" i="0" u="none" strike="noStrike" cap="none" normalizeH="0" baseline="0" dirty="0">
                          <a:ln>
                            <a:noFill/>
                          </a:ln>
                          <a:solidFill>
                            <a:srgbClr val="FFFFFF"/>
                          </a:solidFill>
                          <a:effectLst/>
                          <a:latin typeface="Arial"/>
                          <a:ea typeface="Helvetica Neue" charset="0"/>
                          <a:cs typeface="Arial"/>
                          <a:sym typeface="Gill Sans" charset="0"/>
                        </a:rPr>
                        <a:t>Tools</a:t>
                      </a:r>
                    </a:p>
                  </a:txBody>
                  <a:tcPr marL="38100" marR="38100" marT="38100" marB="38100" anchor="b" horzOverflow="overflow">
                    <a:lnL cap="flat">
                      <a:noFill/>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400" b="1" i="0" u="none" strike="noStrike" cap="none" normalizeH="0" baseline="0" dirty="0">
                          <a:ln>
                            <a:noFill/>
                          </a:ln>
                          <a:solidFill>
                            <a:srgbClr val="FFFFFF"/>
                          </a:solidFill>
                          <a:effectLst/>
                          <a:latin typeface="Arial"/>
                          <a:ea typeface="Helvetica Neue" charset="0"/>
                          <a:cs typeface="Arial"/>
                          <a:sym typeface="Gill Sans" charset="0"/>
                        </a:rPr>
                        <a:t>People</a:t>
                      </a:r>
                    </a:p>
                  </a:txBody>
                  <a:tcPr marL="38100" marR="38100" marT="38100" marB="38100" anchor="b" horzOverflow="overflow">
                    <a:lnL cap="flat">
                      <a:noFill/>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Five Week Assessment</a:t>
                      </a:r>
                    </a:p>
                  </a:txBody>
                  <a:tcPr marL="50800" marR="50800" marT="50800" marB="50800" horzOverflow="overflow">
                    <a:lnL cap="flat">
                      <a:noFill/>
                    </a:lnL>
                    <a:lnR cap="flat">
                      <a:noFill/>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Formative evaluation</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Teacher Accountability</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Monitor Instruction</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Teacher Development</a:t>
                      </a:r>
                    </a:p>
                  </a:txBody>
                  <a:tcPr marL="50800" marR="50800" marT="50800" marB="50800" horzOverflow="overflow">
                    <a:lnL cap="flat">
                      <a:noFill/>
                    </a:lnL>
                    <a:lnR cap="flat">
                      <a:noFill/>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Standardized Tests</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Standards</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Student Assessments</a:t>
                      </a:r>
                    </a:p>
                  </a:txBody>
                  <a:tcPr marL="50800" marR="50800" marT="50800" marB="50800" horzOverflow="overflow">
                    <a:lnL cap="flat">
                      <a:noFill/>
                    </a:lnL>
                    <a:lnR cap="flat">
                      <a:noFill/>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Language Arts Coordinator</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Assistant Principal</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Principal</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Teachers</a:t>
                      </a:r>
                    </a:p>
                  </a:txBody>
                  <a:tcPr marL="50800" marR="50800" marT="50800" marB="50800" horzOverflow="overflow">
                    <a:lnL cap="flat">
                      <a:noFill/>
                    </a:lnL>
                    <a:lnR cap="flat">
                      <a:noFill/>
                    </a:lnR>
                    <a:lnT w="254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Breakfast Club</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Teacher Development</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Build Professional Community</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Research Articles</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Teachers</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Language Arts Coordinator</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Principal</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School Improvement Planning (SIP)</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Identify Instructional Priorities &amp; Resources</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Previous Year SIP</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District Guidelines</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Test Score Data</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Principal</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Administration</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Teachers (approved LSC)</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Classroom Observations</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Teacher Development</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Monitor Instruction</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Accountability</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School Protocol,</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District Protocol</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Principal</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Assistant Principal</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2000" b="0" i="0" u="none" strike="noStrike" cap="none" normalizeH="0" baseline="0">
                          <a:ln>
                            <a:noFill/>
                          </a:ln>
                          <a:solidFill>
                            <a:schemeClr val="bg1"/>
                          </a:solidFill>
                          <a:effectLst/>
                          <a:latin typeface="Arial"/>
                          <a:ea typeface="Helvetica Neue" charset="0"/>
                          <a:cs typeface="Arial"/>
                          <a:sym typeface="Gill Sans" charset="0"/>
                        </a:rPr>
                        <a:t>Real Men Read</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Student Motivation and Support</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Books</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Language Arts Co-</a:t>
                      </a:r>
                      <a:r>
                        <a:rPr kumimoji="0" lang="en-US" sz="2000" b="0" i="0" u="none" strike="noStrike" cap="none" normalizeH="0" baseline="0" dirty="0" err="1">
                          <a:ln>
                            <a:noFill/>
                          </a:ln>
                          <a:solidFill>
                            <a:schemeClr val="bg1"/>
                          </a:solidFill>
                          <a:effectLst/>
                          <a:latin typeface="Arial"/>
                          <a:ea typeface="Helvetica Neue" charset="0"/>
                          <a:cs typeface="Arial"/>
                          <a:sym typeface="Gill Sans" charset="0"/>
                        </a:rPr>
                        <a:t>ord</a:t>
                      </a: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Assistant Principal</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Principal</a:t>
                      </a:r>
                    </a:p>
                    <a:p>
                      <a:pPr marL="0" marR="0" lvl="0" indent="0" algn="l" defTabSz="914400" rtl="0" eaLnBrk="1" fontAlgn="base" latinLnBrk="0" hangingPunct="1">
                        <a:lnSpc>
                          <a:spcPct val="100000"/>
                        </a:lnSpc>
                        <a:spcBef>
                          <a:spcPct val="0"/>
                        </a:spcBef>
                        <a:spcAft>
                          <a:spcPct val="0"/>
                        </a:spcAft>
                        <a:buClr>
                          <a:srgbClr val="FFFFFF"/>
                        </a:buClr>
                        <a:buSzPct val="85000"/>
                        <a:buFontTx/>
                        <a:buChar char="-"/>
                        <a:tabLst/>
                      </a:pPr>
                      <a:r>
                        <a:rPr kumimoji="0" lang="en-US" sz="2000" b="0" i="0" u="none" strike="noStrike" cap="none" normalizeH="0" baseline="0" dirty="0">
                          <a:ln>
                            <a:noFill/>
                          </a:ln>
                          <a:solidFill>
                            <a:schemeClr val="bg1"/>
                          </a:solidFill>
                          <a:effectLst/>
                          <a:latin typeface="Arial"/>
                          <a:ea typeface="Helvetica Neue" charset="0"/>
                          <a:cs typeface="Arial"/>
                          <a:sym typeface="Gill Sans" charset="0"/>
                        </a:rPr>
                        <a:t>Community Members</a:t>
                      </a:r>
                    </a:p>
                  </a:txBody>
                  <a:tcPr marL="50800" marR="50800" marT="50800" marB="50800" horzOverflow="overflow">
                    <a:lnL cap="flat">
                      <a:noFill/>
                    </a:lnL>
                    <a:lnR cap="flat">
                      <a:noFill/>
                    </a:lnR>
                    <a:lnT w="12700" cap="flat" cmpd="sng" algn="ctr">
                      <a:solidFill>
                        <a:srgbClr val="FFFFFF"/>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919080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2"/>
          <p:cNvSpPr>
            <a:spLocks noChangeShapeType="1"/>
          </p:cNvSpPr>
          <p:nvPr/>
        </p:nvSpPr>
        <p:spPr bwMode="auto">
          <a:xfrm>
            <a:off x="647700" y="1968500"/>
            <a:ext cx="11709400" cy="3175"/>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4" name="Line 6"/>
          <p:cNvSpPr>
            <a:spLocks noChangeShapeType="1"/>
          </p:cNvSpPr>
          <p:nvPr/>
        </p:nvSpPr>
        <p:spPr bwMode="auto">
          <a:xfrm>
            <a:off x="4673600" y="2743200"/>
            <a:ext cx="2971800" cy="0"/>
          </a:xfrm>
          <a:prstGeom prst="line">
            <a:avLst/>
          </a:prstGeom>
          <a:noFill/>
          <a:ln w="57150" cap="flat" cmpd="sng" algn="ctr">
            <a:solidFill>
              <a:schemeClr val="accent5"/>
            </a:solidFill>
            <a:prstDash val="solid"/>
            <a:round/>
            <a:headEnd type="none" w="med" len="med"/>
            <a:tailEnd type="triangle" w="med" len="med"/>
          </a:ln>
        </p:spPr>
        <p:txBody>
          <a:bodyPr/>
          <a:lstStyle/>
          <a:p>
            <a:pPr>
              <a:defRPr/>
            </a:pPr>
            <a:endParaRPr lang="en-US">
              <a:ea typeface="ヒラギノ角ゴ Pro W3" charset="-128"/>
              <a:cs typeface="ヒラギノ角ゴ Pro W3" charset="-128"/>
            </a:endParaRPr>
          </a:p>
        </p:txBody>
      </p:sp>
      <p:sp>
        <p:nvSpPr>
          <p:cNvPr id="45063" name="Line 9"/>
          <p:cNvSpPr>
            <a:spLocks noChangeShapeType="1"/>
          </p:cNvSpPr>
          <p:nvPr/>
        </p:nvSpPr>
        <p:spPr bwMode="auto">
          <a:xfrm>
            <a:off x="4673600" y="2743200"/>
            <a:ext cx="3200400" cy="114300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Line 10"/>
          <p:cNvSpPr>
            <a:spLocks noChangeShapeType="1"/>
          </p:cNvSpPr>
          <p:nvPr/>
        </p:nvSpPr>
        <p:spPr bwMode="auto">
          <a:xfrm>
            <a:off x="10007600" y="3352800"/>
            <a:ext cx="0" cy="57150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6" name="Line 10"/>
          <p:cNvSpPr>
            <a:spLocks noChangeShapeType="1"/>
          </p:cNvSpPr>
          <p:nvPr/>
        </p:nvSpPr>
        <p:spPr bwMode="auto">
          <a:xfrm>
            <a:off x="10007600" y="4953000"/>
            <a:ext cx="0" cy="57150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8" name="Line 10"/>
          <p:cNvSpPr>
            <a:spLocks noChangeShapeType="1"/>
          </p:cNvSpPr>
          <p:nvPr/>
        </p:nvSpPr>
        <p:spPr bwMode="auto">
          <a:xfrm flipH="1">
            <a:off x="9550400" y="6858000"/>
            <a:ext cx="304800" cy="45720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2" name="Line 10"/>
          <p:cNvSpPr>
            <a:spLocks noChangeShapeType="1"/>
          </p:cNvSpPr>
          <p:nvPr/>
        </p:nvSpPr>
        <p:spPr bwMode="auto">
          <a:xfrm flipH="1">
            <a:off x="4902200" y="8077200"/>
            <a:ext cx="2133600" cy="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3" name="Line 10"/>
          <p:cNvSpPr>
            <a:spLocks noChangeShapeType="1"/>
          </p:cNvSpPr>
          <p:nvPr/>
        </p:nvSpPr>
        <p:spPr bwMode="auto">
          <a:xfrm flipH="1" flipV="1">
            <a:off x="2768600" y="7010400"/>
            <a:ext cx="381000" cy="45720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4" name="Line 10"/>
          <p:cNvSpPr>
            <a:spLocks noChangeShapeType="1"/>
          </p:cNvSpPr>
          <p:nvPr/>
        </p:nvSpPr>
        <p:spPr bwMode="auto">
          <a:xfrm flipV="1">
            <a:off x="2692400" y="5181600"/>
            <a:ext cx="0" cy="60960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5" name="Line 10"/>
          <p:cNvSpPr>
            <a:spLocks noChangeShapeType="1"/>
          </p:cNvSpPr>
          <p:nvPr/>
        </p:nvSpPr>
        <p:spPr bwMode="auto">
          <a:xfrm flipV="1">
            <a:off x="2692400" y="3352800"/>
            <a:ext cx="0" cy="60960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6" name="Line 10"/>
          <p:cNvSpPr>
            <a:spLocks noChangeShapeType="1"/>
          </p:cNvSpPr>
          <p:nvPr/>
        </p:nvSpPr>
        <p:spPr bwMode="auto">
          <a:xfrm flipV="1">
            <a:off x="6350000" y="4495800"/>
            <a:ext cx="990600" cy="0"/>
          </a:xfrm>
          <a:prstGeom prst="line">
            <a:avLst/>
          </a:prstGeom>
          <a:noFill/>
          <a:ln w="57150">
            <a:solidFill>
              <a:srgbClr val="E1E1E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pPr algn="ctr"/>
            <a:r>
              <a:rPr lang="en-US" dirty="0" smtClean="0"/>
              <a:t>Five Week Assessment: Ostensive Aspect</a:t>
            </a:r>
            <a:endParaRPr lang="en-US" dirty="0"/>
          </a:p>
        </p:txBody>
      </p:sp>
      <p:sp>
        <p:nvSpPr>
          <p:cNvPr id="45059" name="AutoShape 5"/>
          <p:cNvSpPr>
            <a:spLocks noChangeArrowheads="1"/>
          </p:cNvSpPr>
          <p:nvPr/>
        </p:nvSpPr>
        <p:spPr bwMode="auto">
          <a:xfrm>
            <a:off x="406400" y="2057400"/>
            <a:ext cx="4267200" cy="1295400"/>
          </a:xfrm>
          <a:prstGeom prst="flowChartProcess">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p>
            <a:pPr algn="ctr"/>
            <a:r>
              <a:rPr lang="en-US" sz="2600" b="1" dirty="0">
                <a:solidFill>
                  <a:schemeClr val="tx1"/>
                </a:solidFill>
                <a:latin typeface="Arial" charset="0"/>
                <a:cs typeface="Arial" charset="0"/>
              </a:rPr>
              <a:t>Step 1.</a:t>
            </a:r>
            <a:r>
              <a:rPr lang="en-US" sz="2600" dirty="0">
                <a:solidFill>
                  <a:schemeClr val="tx1"/>
                </a:solidFill>
                <a:latin typeface="Arial" charset="0"/>
                <a:cs typeface="Arial" charset="0"/>
              </a:rPr>
              <a:t> Literacy Committee Identifies Needs &amp; New Directions </a:t>
            </a:r>
          </a:p>
          <a:p>
            <a:pPr algn="ctr"/>
            <a:endParaRPr lang="en-US" sz="2600" dirty="0">
              <a:solidFill>
                <a:schemeClr val="tx1"/>
              </a:solidFill>
              <a:latin typeface="Arial" charset="0"/>
              <a:cs typeface="Arial" charset="0"/>
            </a:endParaRPr>
          </a:p>
        </p:txBody>
      </p:sp>
      <p:sp>
        <p:nvSpPr>
          <p:cNvPr id="45061" name="AutoShape 7"/>
          <p:cNvSpPr>
            <a:spLocks noChangeArrowheads="1"/>
          </p:cNvSpPr>
          <p:nvPr/>
        </p:nvSpPr>
        <p:spPr bwMode="auto">
          <a:xfrm>
            <a:off x="7797800" y="2057400"/>
            <a:ext cx="4419600" cy="1295400"/>
          </a:xfrm>
          <a:prstGeom prst="flowChartProcess">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p>
            <a:pPr algn="ctr"/>
            <a:r>
              <a:rPr lang="en-US" sz="2600" b="1" dirty="0">
                <a:solidFill>
                  <a:schemeClr val="tx1"/>
                </a:solidFill>
                <a:latin typeface="Arial" charset="0"/>
                <a:cs typeface="Arial" charset="0"/>
              </a:rPr>
              <a:t>Step 2.</a:t>
            </a:r>
            <a:r>
              <a:rPr lang="en-US" sz="2600" dirty="0">
                <a:solidFill>
                  <a:schemeClr val="tx1"/>
                </a:solidFill>
                <a:latin typeface="Arial" charset="0"/>
                <a:cs typeface="Arial" charset="0"/>
              </a:rPr>
              <a:t> Literacy Coordinator Plans Five Week Assessment Schedule</a:t>
            </a:r>
          </a:p>
          <a:p>
            <a:pPr algn="ctr"/>
            <a:endParaRPr lang="en-US" sz="2600" dirty="0">
              <a:solidFill>
                <a:schemeClr val="tx1"/>
              </a:solidFill>
              <a:latin typeface="Arial" charset="0"/>
              <a:cs typeface="Arial" charset="0"/>
            </a:endParaRPr>
          </a:p>
        </p:txBody>
      </p:sp>
      <p:sp>
        <p:nvSpPr>
          <p:cNvPr id="45062" name="Text Box 8"/>
          <p:cNvSpPr txBox="1">
            <a:spLocks noChangeArrowheads="1"/>
          </p:cNvSpPr>
          <p:nvPr/>
        </p:nvSpPr>
        <p:spPr bwMode="auto">
          <a:xfrm>
            <a:off x="7416800" y="3962400"/>
            <a:ext cx="4648200" cy="1066800"/>
          </a:xfrm>
          <a:prstGeom prst="rect">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algn="ctr" eaLnBrk="1" hangingPunct="1"/>
            <a:r>
              <a:rPr lang="en-US" sz="2600" b="1" dirty="0">
                <a:solidFill>
                  <a:schemeClr val="tx1"/>
                </a:solidFill>
                <a:latin typeface="Arial" charset="0"/>
                <a:cs typeface="Arial" charset="0"/>
              </a:rPr>
              <a:t>Step 3</a:t>
            </a:r>
            <a:r>
              <a:rPr lang="en-US" sz="2600" dirty="0">
                <a:solidFill>
                  <a:schemeClr val="tx1"/>
                </a:solidFill>
                <a:latin typeface="Arial" charset="0"/>
                <a:cs typeface="Arial" charset="0"/>
              </a:rPr>
              <a:t>. Literacy Coordinator Develops Assessments</a:t>
            </a:r>
          </a:p>
        </p:txBody>
      </p:sp>
      <p:sp>
        <p:nvSpPr>
          <p:cNvPr id="45065" name="Text Box 11"/>
          <p:cNvSpPr txBox="1">
            <a:spLocks noChangeArrowheads="1"/>
          </p:cNvSpPr>
          <p:nvPr/>
        </p:nvSpPr>
        <p:spPr bwMode="auto">
          <a:xfrm>
            <a:off x="6502400" y="5562600"/>
            <a:ext cx="5562600" cy="1371600"/>
          </a:xfrm>
          <a:prstGeom prst="rect">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algn="ctr" eaLnBrk="1" hangingPunct="1"/>
            <a:r>
              <a:rPr lang="en-US" sz="2600" b="1" dirty="0">
                <a:solidFill>
                  <a:schemeClr val="tx1"/>
                </a:solidFill>
                <a:latin typeface="Arial" charset="0"/>
                <a:cs typeface="Arial" charset="0"/>
              </a:rPr>
              <a:t>Step 4.</a:t>
            </a:r>
            <a:r>
              <a:rPr lang="en-US" sz="2600" dirty="0">
                <a:solidFill>
                  <a:schemeClr val="tx1"/>
                </a:solidFill>
                <a:latin typeface="Arial" charset="0"/>
                <a:cs typeface="Arial" charset="0"/>
              </a:rPr>
              <a:t> Literacy Coordinator and Assistant Copy and Distribute Assessments to Teachers</a:t>
            </a:r>
          </a:p>
        </p:txBody>
      </p:sp>
      <p:sp>
        <p:nvSpPr>
          <p:cNvPr id="45067" name="Text Box 12"/>
          <p:cNvSpPr txBox="1">
            <a:spLocks noChangeArrowheads="1"/>
          </p:cNvSpPr>
          <p:nvPr/>
        </p:nvSpPr>
        <p:spPr bwMode="auto">
          <a:xfrm>
            <a:off x="7442211" y="7349062"/>
            <a:ext cx="4889500" cy="1371600"/>
          </a:xfrm>
          <a:prstGeom prst="rect">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algn="ctr" eaLnBrk="1" hangingPunct="1"/>
            <a:r>
              <a:rPr lang="en-US" sz="2600" b="1">
                <a:solidFill>
                  <a:schemeClr val="tx1"/>
                </a:solidFill>
                <a:latin typeface="Arial" charset="0"/>
                <a:cs typeface="Arial" charset="0"/>
              </a:rPr>
              <a:t>Step 5.</a:t>
            </a:r>
            <a:r>
              <a:rPr lang="en-US" sz="2600">
                <a:solidFill>
                  <a:schemeClr val="tx1"/>
                </a:solidFill>
                <a:latin typeface="Arial" charset="0"/>
                <a:cs typeface="Arial" charset="0"/>
              </a:rPr>
              <a:t> Teachers Administer &amp; Return Assessments to Literacy Coordinator</a:t>
            </a:r>
          </a:p>
        </p:txBody>
      </p:sp>
      <p:sp>
        <p:nvSpPr>
          <p:cNvPr id="45069" name="Text Box 13"/>
          <p:cNvSpPr txBox="1">
            <a:spLocks noChangeArrowheads="1"/>
          </p:cNvSpPr>
          <p:nvPr/>
        </p:nvSpPr>
        <p:spPr bwMode="auto">
          <a:xfrm>
            <a:off x="330200" y="7391400"/>
            <a:ext cx="4470400" cy="1384300"/>
          </a:xfrm>
          <a:prstGeom prst="rect">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algn="ctr" eaLnBrk="1" hangingPunct="1"/>
            <a:r>
              <a:rPr lang="en-US" sz="2600" b="1">
                <a:solidFill>
                  <a:schemeClr val="tx1"/>
                </a:solidFill>
                <a:latin typeface="Arial" charset="0"/>
                <a:cs typeface="Arial" charset="0"/>
              </a:rPr>
              <a:t>Step 6. </a:t>
            </a:r>
            <a:r>
              <a:rPr lang="en-US" sz="2600">
                <a:solidFill>
                  <a:schemeClr val="tx1"/>
                </a:solidFill>
                <a:latin typeface="Arial" charset="0"/>
                <a:cs typeface="Arial" charset="0"/>
              </a:rPr>
              <a:t>Literacy Coordinator and Assistant Score Assessments</a:t>
            </a:r>
          </a:p>
        </p:txBody>
      </p:sp>
      <p:sp>
        <p:nvSpPr>
          <p:cNvPr id="45070" name="Text Box 14"/>
          <p:cNvSpPr txBox="1">
            <a:spLocks noChangeArrowheads="1"/>
          </p:cNvSpPr>
          <p:nvPr/>
        </p:nvSpPr>
        <p:spPr bwMode="auto">
          <a:xfrm>
            <a:off x="330200" y="5562600"/>
            <a:ext cx="5105400" cy="1371600"/>
          </a:xfrm>
          <a:prstGeom prst="rect">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algn="ctr" eaLnBrk="1" hangingPunct="1"/>
            <a:r>
              <a:rPr lang="en-US" sz="2600" b="1">
                <a:solidFill>
                  <a:schemeClr val="tx1"/>
                </a:solidFill>
                <a:latin typeface="Arial" charset="0"/>
                <a:cs typeface="Arial" charset="0"/>
              </a:rPr>
              <a:t>Step 7. </a:t>
            </a:r>
            <a:r>
              <a:rPr lang="en-US" sz="2600">
                <a:solidFill>
                  <a:schemeClr val="tx1"/>
                </a:solidFill>
                <a:latin typeface="Arial" charset="0"/>
                <a:cs typeface="Arial" charset="0"/>
              </a:rPr>
              <a:t>Literacy Coordinator and Assistant Compile and Analyze Scores</a:t>
            </a:r>
          </a:p>
        </p:txBody>
      </p:sp>
      <p:sp>
        <p:nvSpPr>
          <p:cNvPr id="45071" name="Text Box 15"/>
          <p:cNvSpPr txBox="1">
            <a:spLocks noChangeArrowheads="1"/>
          </p:cNvSpPr>
          <p:nvPr/>
        </p:nvSpPr>
        <p:spPr bwMode="auto">
          <a:xfrm>
            <a:off x="330200" y="3733800"/>
            <a:ext cx="5943600" cy="1371600"/>
          </a:xfrm>
          <a:prstGeom prst="rect">
            <a:avLst/>
          </a:prstGeom>
          <a:gradFill>
            <a:gsLst>
              <a:gs pos="0">
                <a:srgbClr val="7CBCFF"/>
              </a:gs>
              <a:gs pos="100000">
                <a:schemeClr val="bg1"/>
              </a:gs>
            </a:gsLst>
          </a:gradFill>
          <a:ln>
            <a:solidFill>
              <a:srgbClr val="0080FF"/>
            </a:solidFill>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sz="4400">
                <a:solidFill>
                  <a:srgbClr val="000000"/>
                </a:solidFill>
                <a:latin typeface="Gill Sans" charset="0"/>
                <a:ea typeface="ヒラギノ角ゴ Pro W3" charset="0"/>
                <a:cs typeface="ヒラギノ角ゴ Pro W3" charset="0"/>
              </a:defRPr>
            </a:lvl1pPr>
            <a:lvl2pPr marL="742950" indent="-285750" eaLnBrk="0" hangingPunct="0">
              <a:defRPr sz="4400">
                <a:solidFill>
                  <a:srgbClr val="000000"/>
                </a:solidFill>
                <a:latin typeface="Gill Sans" charset="0"/>
                <a:ea typeface="ヒラギノ角ゴ Pro W3" charset="0"/>
                <a:cs typeface="ヒラギノ角ゴ Pro W3" charset="0"/>
              </a:defRPr>
            </a:lvl2pPr>
            <a:lvl3pPr marL="1143000" indent="-228600" eaLnBrk="0" hangingPunct="0">
              <a:defRPr sz="4400">
                <a:solidFill>
                  <a:srgbClr val="000000"/>
                </a:solidFill>
                <a:latin typeface="Gill Sans" charset="0"/>
                <a:ea typeface="ヒラギノ角ゴ Pro W3" charset="0"/>
                <a:cs typeface="ヒラギノ角ゴ Pro W3" charset="0"/>
              </a:defRPr>
            </a:lvl3pPr>
            <a:lvl4pPr marL="1600200" indent="-228600" eaLnBrk="0" hangingPunct="0">
              <a:defRPr sz="4400">
                <a:solidFill>
                  <a:srgbClr val="000000"/>
                </a:solidFill>
                <a:latin typeface="Gill Sans" charset="0"/>
                <a:ea typeface="ヒラギノ角ゴ Pro W3" charset="0"/>
                <a:cs typeface="ヒラギノ角ゴ Pro W3" charset="0"/>
              </a:defRPr>
            </a:lvl4pPr>
            <a:lvl5pPr marL="2057400" indent="-228600" eaLnBrk="0" hangingPunct="0">
              <a:defRPr sz="4400">
                <a:solidFill>
                  <a:srgbClr val="000000"/>
                </a:solidFill>
                <a:latin typeface="Gill Sans" charset="0"/>
                <a:ea typeface="ヒラギノ角ゴ Pro W3" charset="0"/>
                <a:cs typeface="ヒラギノ角ゴ Pro W3" charset="0"/>
              </a:defRPr>
            </a:lvl5pPr>
            <a:lvl6pPr marL="25146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6pPr>
            <a:lvl7pPr marL="29718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7pPr>
            <a:lvl8pPr marL="34290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8pPr>
            <a:lvl9pPr marL="3886200" indent="-228600" eaLnBrk="0" fontAlgn="base" hangingPunct="0">
              <a:spcBef>
                <a:spcPct val="0"/>
              </a:spcBef>
              <a:spcAft>
                <a:spcPct val="0"/>
              </a:spcAft>
              <a:defRPr sz="4400">
                <a:solidFill>
                  <a:srgbClr val="000000"/>
                </a:solidFill>
                <a:latin typeface="Gill Sans" charset="0"/>
                <a:ea typeface="ヒラギノ角ゴ Pro W3" charset="0"/>
                <a:cs typeface="ヒラギノ角ゴ Pro W3" charset="0"/>
              </a:defRPr>
            </a:lvl9pPr>
          </a:lstStyle>
          <a:p>
            <a:pPr algn="ctr" eaLnBrk="1" hangingPunct="1"/>
            <a:r>
              <a:rPr lang="en-US" sz="2600" b="1">
                <a:solidFill>
                  <a:schemeClr val="tx1"/>
                </a:solidFill>
                <a:latin typeface="Arial" charset="0"/>
                <a:cs typeface="Arial" charset="0"/>
              </a:rPr>
              <a:t>Step 8. </a:t>
            </a:r>
            <a:r>
              <a:rPr lang="en-US" sz="2600">
                <a:solidFill>
                  <a:schemeClr val="tx1"/>
                </a:solidFill>
                <a:latin typeface="Arial" charset="0"/>
                <a:cs typeface="Arial" charset="0"/>
              </a:rPr>
              <a:t>Literacy Coordinator Shares Scores with Administrators and Teachers &amp; Plan Future Assessments</a:t>
            </a:r>
          </a:p>
        </p:txBody>
      </p:sp>
    </p:spTree>
    <p:extLst>
      <p:ext uri="{BB962C8B-B14F-4D97-AF65-F5344CB8AC3E}">
        <p14:creationId xmlns:p14="http://schemas.microsoft.com/office/powerpoint/2010/main" val="128578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2"/>
          <p:cNvSpPr>
            <a:spLocks noChangeShapeType="1"/>
          </p:cNvSpPr>
          <p:nvPr/>
        </p:nvSpPr>
        <p:spPr bwMode="auto">
          <a:xfrm>
            <a:off x="635000" y="2133600"/>
            <a:ext cx="11709400" cy="3175"/>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pPr algn="ctr"/>
            <a:r>
              <a:rPr lang="en-US" dirty="0" smtClean="0"/>
              <a:t>The Five Week Assessment</a:t>
            </a:r>
            <a:endParaRPr lang="en-US" dirty="0"/>
          </a:p>
        </p:txBody>
      </p:sp>
      <p:sp>
        <p:nvSpPr>
          <p:cNvPr id="6" name="Rounded Rectangular Callout 5"/>
          <p:cNvSpPr/>
          <p:nvPr/>
        </p:nvSpPr>
        <p:spPr bwMode="auto">
          <a:xfrm>
            <a:off x="558800" y="2286000"/>
            <a:ext cx="5257801" cy="3429001"/>
          </a:xfrm>
          <a:prstGeom prst="wedgeRoundRectCallout">
            <a:avLst>
              <a:gd name="adj1" fmla="val 68921"/>
              <a:gd name="adj2" fmla="val -33183"/>
              <a:gd name="adj3" fmla="val 16667"/>
            </a:avLst>
          </a:prstGeom>
          <a:gradFill>
            <a:gsLst>
              <a:gs pos="0">
                <a:srgbClr val="7CBCFF"/>
              </a:gs>
              <a:gs pos="100000">
                <a:schemeClr val="accent3"/>
              </a:gs>
            </a:gsLst>
          </a:gradFill>
          <a:ln>
            <a:solidFill>
              <a:srgbClr val="0080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25" tIns="45712" rIns="91425" bIns="45712" numCol="1" spcCol="0" rtlCol="0" anchor="t" anchorCtr="0" compatLnSpc="1">
            <a:prstTxWarp prst="textNoShape">
              <a:avLst/>
            </a:prstTxWarp>
          </a:bodyPr>
          <a:lstStyle/>
          <a:p>
            <a:pPr algn="ct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Arial" charset="0"/>
              </a:rPr>
              <a:t>We were just kind of casually saying that for the majority of teachers they all work very hard, but some of them get very low results when it comes to these achievement tests … So this [Five Week Assessment] was a way to find out </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Arial" charset="0"/>
              </a:rPr>
              <a:t>Are they learning?</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a:t>
            </a:r>
            <a:endParaRPr lang="en-US" sz="2400" dirty="0">
              <a:ea typeface="ヒラギノ角ゴ Pro W3" charset="-128"/>
              <a:cs typeface="ヒラギノ角ゴ Pro W3" charset="-128"/>
            </a:endParaRPr>
          </a:p>
        </p:txBody>
      </p:sp>
      <p:sp>
        <p:nvSpPr>
          <p:cNvPr id="7" name="Rounded Rectangular Callout 6"/>
          <p:cNvSpPr/>
          <p:nvPr/>
        </p:nvSpPr>
        <p:spPr bwMode="auto">
          <a:xfrm>
            <a:off x="7035804" y="3429001"/>
            <a:ext cx="5257801" cy="3581400"/>
          </a:xfrm>
          <a:prstGeom prst="wedgeRoundRectCallout">
            <a:avLst>
              <a:gd name="adj1" fmla="val -67509"/>
              <a:gd name="adj2" fmla="val 25160"/>
              <a:gd name="adj3" fmla="val 16667"/>
            </a:avLst>
          </a:prstGeom>
          <a:gradFill>
            <a:gsLst>
              <a:gs pos="0">
                <a:srgbClr val="7CBCFF"/>
              </a:gs>
              <a:gs pos="100000">
                <a:schemeClr val="accent3"/>
              </a:gs>
            </a:gsLst>
          </a:gradFill>
          <a:ln>
            <a:solidFill>
              <a:srgbClr val="0080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25" tIns="45712" rIns="91425" bIns="45712" numCol="1" spcCol="0" rtlCol="0" anchor="t" anchorCtr="0" compatLnSpc="1">
            <a:prstTxWarp prst="textNoShape">
              <a:avLst/>
            </a:prstTxWarp>
          </a:bodyPr>
          <a:lstStyle/>
          <a:p>
            <a:pPr algn="ctr"/>
            <a:r>
              <a:rPr lang="ja-JP" altLang="en-US" sz="2400" dirty="0">
                <a:latin typeface="Arial" charset="0"/>
                <a:ea typeface="ＭＳ Ｐゴシック" charset="0"/>
              </a:rPr>
              <a:t>“</a:t>
            </a:r>
            <a:r>
              <a:rPr lang="en-US" altLang="ja-JP" sz="2400" dirty="0">
                <a:latin typeface="Arial" charset="0"/>
                <a:ea typeface="ＭＳ Ｐゴシック" charset="0"/>
                <a:cs typeface="Arial" charset="0"/>
              </a:rPr>
              <a:t>The [standardized] tests … didn</a:t>
            </a:r>
            <a:r>
              <a:rPr lang="en-US" altLang="ja-JP" sz="2400" dirty="0">
                <a:latin typeface="Arial" charset="0"/>
                <a:ea typeface="ＭＳ Ｐゴシック" charset="0"/>
                <a:cs typeface="ＭＳ Ｐゴシック" charset="0"/>
              </a:rPr>
              <a:t>’</a:t>
            </a:r>
            <a:r>
              <a:rPr lang="en-US" altLang="ja-JP" sz="2400" dirty="0">
                <a:latin typeface="Arial" charset="0"/>
                <a:ea typeface="ＭＳ Ｐゴシック" charset="0"/>
                <a:cs typeface="Arial" charset="0"/>
              </a:rPr>
              <a:t>t give us much information about what we could do to improve our scores because we received the results well after we could do anything about it. We thought that a more frequent assessment … would tell us where the children were</a:t>
            </a:r>
            <a:r>
              <a:rPr lang="en-US" altLang="ja-JP" sz="2400" dirty="0">
                <a:latin typeface="Arial" charset="0"/>
                <a:ea typeface="ＭＳ Ｐゴシック" charset="0"/>
                <a:cs typeface="ＭＳ Ｐゴシック" charset="0"/>
              </a:rPr>
              <a:t>”</a:t>
            </a:r>
            <a:r>
              <a:rPr lang="en-US" altLang="ja-JP" sz="2400" dirty="0">
                <a:latin typeface="Arial" charset="0"/>
                <a:ea typeface="ＭＳ Ｐゴシック" charset="0"/>
                <a:cs typeface="Arial" charset="0"/>
              </a:rPr>
              <a:t> </a:t>
            </a:r>
            <a:endParaRPr lang="en-US" sz="2400" dirty="0">
              <a:ea typeface="ヒラギノ角ゴ Pro W3" charset="-128"/>
              <a:cs typeface="ヒラギノ角ゴ Pro W3" charset="-128"/>
            </a:endParaRPr>
          </a:p>
        </p:txBody>
      </p:sp>
      <p:sp>
        <p:nvSpPr>
          <p:cNvPr id="8" name="Rounded Rectangular Callout 7"/>
          <p:cNvSpPr/>
          <p:nvPr/>
        </p:nvSpPr>
        <p:spPr bwMode="auto">
          <a:xfrm>
            <a:off x="558800" y="6934201"/>
            <a:ext cx="6019800" cy="1981200"/>
          </a:xfrm>
          <a:prstGeom prst="wedgeRoundRectCallout">
            <a:avLst>
              <a:gd name="adj1" fmla="val 65116"/>
              <a:gd name="adj2" fmla="val 12880"/>
              <a:gd name="adj3" fmla="val 16667"/>
            </a:avLst>
          </a:prstGeom>
          <a:gradFill>
            <a:gsLst>
              <a:gs pos="0">
                <a:srgbClr val="7CBCFF"/>
              </a:gs>
              <a:gs pos="100000">
                <a:schemeClr val="accent3"/>
              </a:gs>
            </a:gsLst>
          </a:gradFill>
          <a:ln>
            <a:solidFill>
              <a:srgbClr val="0080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25" tIns="45712" rIns="91425" bIns="45712" numCol="1" spcCol="0" rtlCol="0" anchor="t" anchorCtr="0" compatLnSpc="1">
            <a:prstTxWarp prst="textNoShape">
              <a:avLst/>
            </a:prstTxWarp>
          </a:bodyPr>
          <a:lstStyle/>
          <a:p>
            <a:pPr algn="ctr"/>
            <a:r>
              <a:rPr lang="en-US" sz="2400" dirty="0" smtClean="0">
                <a:solidFill>
                  <a:schemeClr val="tx1"/>
                </a:solidFill>
                <a:latin typeface="Arial" charset="0"/>
                <a:ea typeface="ＭＳ Ｐゴシック" charset="0"/>
                <a:cs typeface="Arial" charset="0"/>
              </a:rPr>
              <a:t>“The </a:t>
            </a:r>
            <a:r>
              <a:rPr lang="en-US" sz="2400" dirty="0">
                <a:solidFill>
                  <a:schemeClr val="tx1"/>
                </a:solidFill>
                <a:latin typeface="Arial" charset="0"/>
                <a:ea typeface="ＭＳ Ｐゴシック" charset="0"/>
                <a:cs typeface="Arial" charset="0"/>
              </a:rPr>
              <a:t>Five Week Assessment enabled teachers to see </a:t>
            </a:r>
            <a:r>
              <a:rPr lang="en-US" altLang="ja-JP" sz="2400" dirty="0" smtClean="0">
                <a:solidFill>
                  <a:schemeClr val="tx1"/>
                </a:solidFill>
                <a:latin typeface="Arial" charset="0"/>
                <a:ea typeface="ＭＳ Ｐゴシック" charset="0"/>
                <a:cs typeface="Arial" charset="0"/>
              </a:rPr>
              <a:t>assessment </a:t>
            </a:r>
            <a:r>
              <a:rPr lang="en-US" altLang="ja-JP" sz="2400" dirty="0">
                <a:solidFill>
                  <a:schemeClr val="tx1"/>
                </a:solidFill>
                <a:latin typeface="Arial" charset="0"/>
                <a:ea typeface="ＭＳ Ｐゴシック" charset="0"/>
                <a:cs typeface="Arial" charset="0"/>
              </a:rPr>
              <a:t>as a tool for letting them know what they need to work on in the classroom. That was the goal.</a:t>
            </a:r>
            <a:r>
              <a:rPr lang="ja-JP" altLang="en-US" sz="2400" dirty="0">
                <a:solidFill>
                  <a:schemeClr val="tx1"/>
                </a:solidFill>
                <a:latin typeface="Arial" charset="0"/>
                <a:ea typeface="ＭＳ Ｐゴシック" charset="0"/>
                <a:cs typeface="ＭＳ Ｐゴシック" charset="0"/>
              </a:rPr>
              <a:t>”</a:t>
            </a:r>
            <a:r>
              <a:rPr lang="en-US" altLang="ja-JP" sz="2400" dirty="0">
                <a:solidFill>
                  <a:schemeClr val="tx1"/>
                </a:solidFill>
                <a:latin typeface="Arial" charset="0"/>
                <a:ea typeface="ＭＳ Ｐゴシック" charset="0"/>
                <a:cs typeface="Arial" charset="0"/>
              </a:rPr>
              <a:t> </a:t>
            </a:r>
            <a:endParaRPr lang="en-US" sz="2400" dirty="0">
              <a:solidFill>
                <a:schemeClr val="tx1"/>
              </a:solidFill>
              <a:ea typeface="ヒラギノ角ゴ Pro W3" charset="-128"/>
              <a:cs typeface="ヒラギノ角ゴ Pro W3" charset="-128"/>
            </a:endParaRPr>
          </a:p>
        </p:txBody>
      </p:sp>
      <p:sp>
        <p:nvSpPr>
          <p:cNvPr id="4" name="TextBox 3"/>
          <p:cNvSpPr txBox="1"/>
          <p:nvPr/>
        </p:nvSpPr>
        <p:spPr>
          <a:xfrm>
            <a:off x="6959600" y="2514600"/>
            <a:ext cx="5462753" cy="584776"/>
          </a:xfrm>
          <a:prstGeom prst="rect">
            <a:avLst/>
          </a:prstGeom>
          <a:noFill/>
        </p:spPr>
        <p:txBody>
          <a:bodyPr wrap="none" rtlCol="0">
            <a:spAutoFit/>
          </a:bodyPr>
          <a:lstStyle/>
          <a:p>
            <a:r>
              <a:rPr lang="en-US" sz="3200" dirty="0" smtClean="0">
                <a:solidFill>
                  <a:schemeClr val="accent5"/>
                </a:solidFill>
              </a:rPr>
              <a:t>(Literacy coordinator, 10/23/00)</a:t>
            </a:r>
            <a:endParaRPr lang="en-US" sz="3200" dirty="0">
              <a:solidFill>
                <a:schemeClr val="accent5"/>
              </a:solidFill>
            </a:endParaRPr>
          </a:p>
        </p:txBody>
      </p:sp>
      <p:sp>
        <p:nvSpPr>
          <p:cNvPr id="11" name="TextBox 10"/>
          <p:cNvSpPr txBox="1"/>
          <p:nvPr/>
        </p:nvSpPr>
        <p:spPr>
          <a:xfrm>
            <a:off x="787400" y="5867400"/>
            <a:ext cx="5257800" cy="584776"/>
          </a:xfrm>
          <a:prstGeom prst="rect">
            <a:avLst/>
          </a:prstGeom>
          <a:noFill/>
        </p:spPr>
        <p:txBody>
          <a:bodyPr wrap="square" rtlCol="0">
            <a:spAutoFit/>
          </a:bodyPr>
          <a:lstStyle/>
          <a:p>
            <a:r>
              <a:rPr lang="en-US" sz="3200" dirty="0" smtClean="0">
                <a:solidFill>
                  <a:schemeClr val="accent5"/>
                </a:solidFill>
              </a:rPr>
              <a:t>(Literacy coordinator, 5/15/00)</a:t>
            </a:r>
            <a:endParaRPr lang="en-US" sz="3200" dirty="0">
              <a:solidFill>
                <a:schemeClr val="accent5"/>
              </a:solidFill>
            </a:endParaRPr>
          </a:p>
        </p:txBody>
      </p:sp>
      <p:sp>
        <p:nvSpPr>
          <p:cNvPr id="12" name="TextBox 11"/>
          <p:cNvSpPr txBox="1"/>
          <p:nvPr/>
        </p:nvSpPr>
        <p:spPr>
          <a:xfrm>
            <a:off x="7645400" y="7924800"/>
            <a:ext cx="3356408" cy="584776"/>
          </a:xfrm>
          <a:prstGeom prst="rect">
            <a:avLst/>
          </a:prstGeom>
          <a:noFill/>
        </p:spPr>
        <p:txBody>
          <a:bodyPr wrap="none" rtlCol="0">
            <a:spAutoFit/>
          </a:bodyPr>
          <a:lstStyle/>
          <a:p>
            <a:r>
              <a:rPr lang="en-US" sz="3200" dirty="0" smtClean="0">
                <a:solidFill>
                  <a:schemeClr val="accent5"/>
                </a:solidFill>
              </a:rPr>
              <a:t>(Principal Williams)</a:t>
            </a:r>
            <a:endParaRPr lang="en-US" sz="3200" dirty="0">
              <a:solidFill>
                <a:schemeClr val="accent5"/>
              </a:solidFill>
            </a:endParaRPr>
          </a:p>
        </p:txBody>
      </p:sp>
    </p:spTree>
    <p:extLst>
      <p:ext uri="{BB962C8B-B14F-4D97-AF65-F5344CB8AC3E}">
        <p14:creationId xmlns:p14="http://schemas.microsoft.com/office/powerpoint/2010/main" val="35288130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p:cNvSpPr>
          <p:nvPr/>
        </p:nvSpPr>
        <p:spPr bwMode="auto">
          <a:xfrm>
            <a:off x="-17075" y="0"/>
            <a:ext cx="6515100" cy="9753600"/>
          </a:xfrm>
          <a:prstGeom prst="rect">
            <a:avLst/>
          </a:prstGeom>
          <a:gradFill rotWithShape="0">
            <a:gsLst>
              <a:gs pos="0">
                <a:srgbClr val="484650"/>
              </a:gs>
              <a:gs pos="100000">
                <a:srgbClr val="0000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91425" tIns="45712" rIns="91425" bIns="45712"/>
          <a:lstStyle/>
          <a:p>
            <a:endParaRPr lang="en-US" dirty="0"/>
          </a:p>
        </p:txBody>
      </p:sp>
      <p:sp>
        <p:nvSpPr>
          <p:cNvPr id="17412" name="Line 5"/>
          <p:cNvSpPr>
            <a:spLocks noChangeShapeType="1"/>
          </p:cNvSpPr>
          <p:nvPr/>
        </p:nvSpPr>
        <p:spPr bwMode="auto">
          <a:xfrm>
            <a:off x="939800" y="1981200"/>
            <a:ext cx="48768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91425" tIns="45712" rIns="91425" bIns="45712"/>
          <a:lstStyle/>
          <a:p>
            <a:endParaRPr lang="en-US"/>
          </a:p>
        </p:txBody>
      </p:sp>
      <p:sp>
        <p:nvSpPr>
          <p:cNvPr id="17413" name="Rectangle 6"/>
          <p:cNvSpPr>
            <a:spLocks noGrp="1" noChangeArrowheads="1"/>
          </p:cNvSpPr>
          <p:nvPr>
            <p:ph type="title"/>
          </p:nvPr>
        </p:nvSpPr>
        <p:spPr>
          <a:xfrm>
            <a:off x="330200" y="228600"/>
            <a:ext cx="5969001" cy="1574800"/>
          </a:xfrm>
          <a:noFill/>
        </p:spPr>
        <p:txBody>
          <a:bodyPr/>
          <a:lstStyle/>
          <a:p>
            <a:pPr algn="ctr" eaLnBrk="1" hangingPunct="1"/>
            <a:r>
              <a:rPr lang="en-US" sz="3400" dirty="0">
                <a:latin typeface="Arial" charset="0"/>
                <a:ea typeface="ヒラギノ角ゴ Pro W6" charset="0"/>
                <a:cs typeface="Arial" charset="0"/>
              </a:rPr>
              <a:t>Anchoring </a:t>
            </a:r>
            <a:r>
              <a:rPr lang="en-US" sz="3400" dirty="0" smtClean="0">
                <a:latin typeface="Arial" charset="0"/>
                <a:ea typeface="ヒラギノ角ゴ Pro W6" charset="0"/>
                <a:cs typeface="Arial" charset="0"/>
              </a:rPr>
              <a:t>Instructional Improvement Work</a:t>
            </a:r>
            <a:endParaRPr lang="en-US" sz="3400" dirty="0">
              <a:latin typeface="Arial" charset="0"/>
              <a:ea typeface="ヒラギノ角ゴ Pro W6" charset="0"/>
              <a:cs typeface="Arial" charset="0"/>
            </a:endParaRPr>
          </a:p>
        </p:txBody>
      </p:sp>
      <p:sp>
        <p:nvSpPr>
          <p:cNvPr id="17414" name="Rectangle 7"/>
          <p:cNvSpPr>
            <a:spLocks/>
          </p:cNvSpPr>
          <p:nvPr/>
        </p:nvSpPr>
        <p:spPr bwMode="auto">
          <a:xfrm>
            <a:off x="863600" y="2209800"/>
            <a:ext cx="4800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algn="ctr"/>
            <a:r>
              <a:rPr lang="en-US" sz="3000" dirty="0">
                <a:solidFill>
                  <a:srgbClr val="FFFFFF"/>
                </a:solidFill>
                <a:latin typeface="Arial" charset="0"/>
                <a:cs typeface="Arial" charset="0"/>
                <a:sym typeface="Helvetica Neue" charset="0"/>
              </a:rPr>
              <a:t>Improving Students</a:t>
            </a:r>
            <a:r>
              <a:rPr lang="ja-JP" altLang="en-US" sz="3000" dirty="0">
                <a:solidFill>
                  <a:srgbClr val="FFFFFF"/>
                </a:solidFill>
                <a:latin typeface="Arial" charset="0"/>
                <a:cs typeface="Arial" charset="0"/>
                <a:sym typeface="Helvetica Neue" charset="0"/>
              </a:rPr>
              <a:t>’</a:t>
            </a:r>
            <a:r>
              <a:rPr lang="en-US" altLang="ja-JP" sz="3000" dirty="0">
                <a:solidFill>
                  <a:srgbClr val="FFFFFF"/>
                </a:solidFill>
                <a:latin typeface="Arial" charset="0"/>
                <a:cs typeface="Arial" charset="0"/>
                <a:sym typeface="Helvetica Neue" charset="0"/>
              </a:rPr>
              <a:t> </a:t>
            </a:r>
          </a:p>
          <a:p>
            <a:pPr algn="ctr"/>
            <a:r>
              <a:rPr lang="en-US" sz="3000" dirty="0">
                <a:solidFill>
                  <a:srgbClr val="FFFFFF"/>
                </a:solidFill>
                <a:latin typeface="Arial" charset="0"/>
                <a:cs typeface="Arial" charset="0"/>
                <a:sym typeface="Helvetica Neue" charset="0"/>
              </a:rPr>
              <a:t>Opportunities To Learn</a:t>
            </a:r>
          </a:p>
          <a:p>
            <a:endParaRPr lang="en-US" sz="3700" dirty="0">
              <a:solidFill>
                <a:srgbClr val="950084"/>
              </a:solidFill>
              <a:latin typeface="Arial" charset="0"/>
              <a:cs typeface="Arial" charset="0"/>
              <a:sym typeface="Helvetica Neue Light" charset="0"/>
            </a:endParaRPr>
          </a:p>
        </p:txBody>
      </p:sp>
      <p:sp>
        <p:nvSpPr>
          <p:cNvPr id="17415" name="Rectangle 8"/>
          <p:cNvSpPr>
            <a:spLocks/>
          </p:cNvSpPr>
          <p:nvPr/>
        </p:nvSpPr>
        <p:spPr bwMode="auto">
          <a:xfrm>
            <a:off x="1625600" y="4572000"/>
            <a:ext cx="347979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ctr"/>
            <a:r>
              <a:rPr lang="en-US" sz="3000" dirty="0">
                <a:solidFill>
                  <a:srgbClr val="FFFFFF"/>
                </a:solidFill>
                <a:latin typeface="Arial" charset="0"/>
                <a:cs typeface="Arial" charset="0"/>
                <a:sym typeface="Helvetica Neue" charset="0"/>
              </a:rPr>
              <a:t>Classroom Teaching</a:t>
            </a:r>
          </a:p>
        </p:txBody>
      </p:sp>
      <p:sp>
        <p:nvSpPr>
          <p:cNvPr id="17416" name="Rectangle 9"/>
          <p:cNvSpPr>
            <a:spLocks/>
          </p:cNvSpPr>
          <p:nvPr/>
        </p:nvSpPr>
        <p:spPr bwMode="auto">
          <a:xfrm>
            <a:off x="1016000" y="8534400"/>
            <a:ext cx="4495800"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b">
            <a:spAutoFit/>
          </a:bodyPr>
          <a:lstStyle/>
          <a:p>
            <a:pPr algn="ctr"/>
            <a:r>
              <a:rPr lang="en-US" sz="3000" dirty="0" smtClean="0">
                <a:solidFill>
                  <a:srgbClr val="FFFFFF"/>
                </a:solidFill>
                <a:latin typeface="Arial" charset="0"/>
                <a:cs typeface="Arial" charset="0"/>
                <a:sym typeface="Helvetica Neue" charset="0"/>
              </a:rPr>
              <a:t>Organization &amp; System </a:t>
            </a:r>
            <a:r>
              <a:rPr lang="en-US" sz="3000" b="1" i="1" dirty="0" smtClean="0">
                <a:solidFill>
                  <a:srgbClr val="FFFFFF"/>
                </a:solidFill>
                <a:latin typeface="Arial" charset="0"/>
                <a:cs typeface="Arial" charset="0"/>
                <a:sym typeface="Helvetica Neue" charset="0"/>
              </a:rPr>
              <a:t>Infrastructure</a:t>
            </a:r>
            <a:endParaRPr lang="en-US" sz="3000" b="1" i="1" dirty="0">
              <a:solidFill>
                <a:srgbClr val="FFFFFF"/>
              </a:solidFill>
              <a:latin typeface="Arial" charset="0"/>
              <a:cs typeface="Arial" charset="0"/>
              <a:sym typeface="Helvetica Neue" charset="0"/>
            </a:endParaRPr>
          </a:p>
        </p:txBody>
      </p:sp>
      <p:sp>
        <p:nvSpPr>
          <p:cNvPr id="17417" name="Rectangle 10"/>
          <p:cNvSpPr>
            <a:spLocks/>
          </p:cNvSpPr>
          <p:nvPr/>
        </p:nvSpPr>
        <p:spPr bwMode="auto">
          <a:xfrm>
            <a:off x="177800" y="5486400"/>
            <a:ext cx="617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US" sz="2100" dirty="0" smtClean="0">
                <a:solidFill>
                  <a:srgbClr val="FFFFFF"/>
                </a:solidFill>
                <a:latin typeface="Arial" charset="0"/>
                <a:cs typeface="Arial" charset="0"/>
                <a:sym typeface="Helvetica Neue" charset="0"/>
              </a:rPr>
              <a:t>What </a:t>
            </a:r>
            <a:r>
              <a:rPr lang="en-US" sz="2100" dirty="0">
                <a:solidFill>
                  <a:srgbClr val="FFFFFF"/>
                </a:solidFill>
                <a:latin typeface="Arial" charset="0"/>
                <a:cs typeface="Arial" charset="0"/>
                <a:sym typeface="Helvetica Neue" charset="0"/>
              </a:rPr>
              <a:t>gets taught?                </a:t>
            </a:r>
            <a:r>
              <a:rPr lang="en-US" sz="2100" dirty="0" smtClean="0">
                <a:solidFill>
                  <a:srgbClr val="FFFFFF"/>
                </a:solidFill>
                <a:latin typeface="Arial" charset="0"/>
                <a:cs typeface="Arial" charset="0"/>
                <a:sym typeface="Helvetica Neue" charset="0"/>
              </a:rPr>
              <a:t>	    How </a:t>
            </a:r>
            <a:r>
              <a:rPr lang="en-US" sz="2100" dirty="0">
                <a:solidFill>
                  <a:srgbClr val="FFFFFF"/>
                </a:solidFill>
                <a:latin typeface="Arial" charset="0"/>
                <a:cs typeface="Arial" charset="0"/>
                <a:sym typeface="Helvetica Neue" charset="0"/>
              </a:rPr>
              <a:t>is it taught?</a:t>
            </a:r>
            <a:r>
              <a:rPr lang="en-US" sz="3700" dirty="0">
                <a:solidFill>
                  <a:srgbClr val="FFFFFF"/>
                </a:solidFill>
                <a:latin typeface="Arial" charset="0"/>
                <a:cs typeface="Arial" charset="0"/>
                <a:sym typeface="Helvetica Neue" charset="0"/>
              </a:rPr>
              <a:t> </a:t>
            </a:r>
          </a:p>
          <a:p>
            <a:endParaRPr lang="en-US" sz="3700" dirty="0">
              <a:solidFill>
                <a:srgbClr val="FFFFFF"/>
              </a:solidFill>
              <a:latin typeface="Arial" charset="0"/>
              <a:cs typeface="Arial" charset="0"/>
              <a:sym typeface="Helvetica Neue" charset="0"/>
            </a:endParaRPr>
          </a:p>
        </p:txBody>
      </p:sp>
      <p:sp>
        <p:nvSpPr>
          <p:cNvPr id="17418" name="AutoShape 11"/>
          <p:cNvSpPr>
            <a:spLocks/>
          </p:cNvSpPr>
          <p:nvPr/>
        </p:nvSpPr>
        <p:spPr bwMode="auto">
          <a:xfrm rot="-5400000">
            <a:off x="2654300" y="5600700"/>
            <a:ext cx="1219200" cy="685800"/>
          </a:xfrm>
          <a:prstGeom prst="leftRightArrow">
            <a:avLst>
              <a:gd name="adj1" fmla="val 42222"/>
              <a:gd name="adj2" fmla="val 43096"/>
            </a:avLst>
          </a:prstGeom>
          <a:gradFill flip="none" rotWithShape="1">
            <a:gsLst>
              <a:gs pos="0">
                <a:srgbClr val="7CBCFF"/>
              </a:gs>
              <a:gs pos="100000">
                <a:srgbClr val="0080FF"/>
              </a:gs>
            </a:gsLst>
            <a:lin ang="0" scaled="1"/>
            <a:tileRect/>
          </a:gradFill>
          <a:ln>
            <a:solidFill>
              <a:schemeClr val="bg1"/>
            </a:solidFill>
          </a:ln>
          <a:effectLst/>
          <a:extLst/>
        </p:spPr>
        <p:txBody>
          <a:bodyPr lIns="0" tIns="0" rIns="0" bIns="0" anchor="ctr"/>
          <a:lstStyle/>
          <a:p>
            <a:endParaRPr lang="en-US" sz="3300">
              <a:latin typeface="Helvetica Neue Light" charset="0"/>
              <a:cs typeface="Helvetica Neue Light" charset="0"/>
              <a:sym typeface="Helvetica Neue Light" charset="0"/>
            </a:endParaRPr>
          </a:p>
        </p:txBody>
      </p:sp>
      <p:sp>
        <p:nvSpPr>
          <p:cNvPr id="15" name="Rectangle 8"/>
          <p:cNvSpPr>
            <a:spLocks/>
          </p:cNvSpPr>
          <p:nvPr/>
        </p:nvSpPr>
        <p:spPr bwMode="auto">
          <a:xfrm>
            <a:off x="2006600" y="6629400"/>
            <a:ext cx="2672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ctr"/>
            <a:r>
              <a:rPr lang="en-US" sz="3000" dirty="0" smtClean="0">
                <a:solidFill>
                  <a:srgbClr val="FFFFFF"/>
                </a:solidFill>
                <a:latin typeface="Arial" charset="0"/>
                <a:cs typeface="Arial" charset="0"/>
                <a:sym typeface="Helvetica Neue" charset="0"/>
              </a:rPr>
              <a:t>School Practice</a:t>
            </a:r>
            <a:endParaRPr lang="en-US" sz="3000" dirty="0">
              <a:solidFill>
                <a:srgbClr val="FFFFFF"/>
              </a:solidFill>
              <a:latin typeface="Arial" charset="0"/>
              <a:cs typeface="Arial" charset="0"/>
              <a:sym typeface="Helvetica Neue" charset="0"/>
            </a:endParaRPr>
          </a:p>
        </p:txBody>
      </p:sp>
      <p:sp>
        <p:nvSpPr>
          <p:cNvPr id="16" name="AutoShape 11"/>
          <p:cNvSpPr>
            <a:spLocks/>
          </p:cNvSpPr>
          <p:nvPr/>
        </p:nvSpPr>
        <p:spPr bwMode="auto">
          <a:xfrm rot="16200000">
            <a:off x="2654300" y="7505700"/>
            <a:ext cx="1219200" cy="685800"/>
          </a:xfrm>
          <a:prstGeom prst="leftRightArrow">
            <a:avLst>
              <a:gd name="adj1" fmla="val 42222"/>
              <a:gd name="adj2" fmla="val 43096"/>
            </a:avLst>
          </a:prstGeom>
          <a:gradFill flip="none" rotWithShape="1">
            <a:gsLst>
              <a:gs pos="0">
                <a:srgbClr val="7CBCFF"/>
              </a:gs>
              <a:gs pos="100000">
                <a:srgbClr val="0080FF"/>
              </a:gs>
            </a:gsLst>
            <a:lin ang="0" scaled="1"/>
            <a:tileRect/>
          </a:gradFill>
          <a:ln>
            <a:solidFill>
              <a:schemeClr val="bg1"/>
            </a:solidFill>
          </a:ln>
          <a:effectLst/>
          <a:extLst/>
        </p:spPr>
        <p:txBody>
          <a:bodyPr lIns="0" tIns="0" rIns="0" bIns="0" anchor="ctr"/>
          <a:lstStyle/>
          <a:p>
            <a:endParaRPr lang="en-US" sz="3300">
              <a:latin typeface="Helvetica Neue Light" charset="0"/>
              <a:cs typeface="Helvetica Neue Light" charset="0"/>
              <a:sym typeface="Helvetica Neue Light" charset="0"/>
            </a:endParaRPr>
          </a:p>
        </p:txBody>
      </p:sp>
      <p:sp>
        <p:nvSpPr>
          <p:cNvPr id="17" name="AutoShape 11"/>
          <p:cNvSpPr>
            <a:spLocks/>
          </p:cNvSpPr>
          <p:nvPr/>
        </p:nvSpPr>
        <p:spPr bwMode="auto">
          <a:xfrm rot="16200000">
            <a:off x="2654300" y="3543300"/>
            <a:ext cx="1219200" cy="685800"/>
          </a:xfrm>
          <a:prstGeom prst="leftRightArrow">
            <a:avLst>
              <a:gd name="adj1" fmla="val 42222"/>
              <a:gd name="adj2" fmla="val 43096"/>
            </a:avLst>
          </a:prstGeom>
          <a:gradFill flip="none" rotWithShape="1">
            <a:gsLst>
              <a:gs pos="0">
                <a:srgbClr val="7CBCFF"/>
              </a:gs>
              <a:gs pos="100000">
                <a:srgbClr val="0080FF"/>
              </a:gs>
            </a:gsLst>
            <a:lin ang="0" scaled="1"/>
            <a:tileRect/>
          </a:gradFill>
          <a:ln>
            <a:solidFill>
              <a:schemeClr val="bg1"/>
            </a:solidFill>
          </a:ln>
          <a:effectLst/>
          <a:extLst/>
        </p:spPr>
        <p:txBody>
          <a:bodyPr lIns="0" tIns="0" rIns="0" bIns="0" anchor="ctr"/>
          <a:lstStyle/>
          <a:p>
            <a:endParaRPr lang="en-US" sz="3300">
              <a:solidFill>
                <a:srgbClr val="7CBCFF"/>
              </a:solidFill>
              <a:latin typeface="Helvetica Neue Light" charset="0"/>
              <a:cs typeface="Helvetica Neue Light" charset="0"/>
              <a:sym typeface="Helvetica Neue Light" charset="0"/>
            </a:endParaRPr>
          </a:p>
        </p:txBody>
      </p:sp>
      <p:pic>
        <p:nvPicPr>
          <p:cNvPr id="4" name="Picture 3"/>
          <p:cNvPicPr>
            <a:picLocks noChangeAspect="1"/>
          </p:cNvPicPr>
          <p:nvPr/>
        </p:nvPicPr>
        <p:blipFill rotWithShape="1">
          <a:blip r:embed="rId4"/>
          <a:srcRect t="-644" r="36535"/>
          <a:stretch/>
        </p:blipFill>
        <p:spPr>
          <a:xfrm>
            <a:off x="6502398" y="1219200"/>
            <a:ext cx="6502401" cy="6993472"/>
          </a:xfrm>
          <a:prstGeom prst="rect">
            <a:avLst/>
          </a:prstGeom>
        </p:spPr>
      </p:pic>
      <p:sp>
        <p:nvSpPr>
          <p:cNvPr id="5" name="Oval 4"/>
          <p:cNvSpPr/>
          <p:nvPr/>
        </p:nvSpPr>
        <p:spPr bwMode="auto">
          <a:xfrm>
            <a:off x="482600" y="6553200"/>
            <a:ext cx="5562600" cy="3124200"/>
          </a:xfrm>
          <a:prstGeom prst="ellipse">
            <a:avLst/>
          </a:prstGeom>
          <a:noFill/>
          <a:ln w="25400" cap="flat" cmpd="sng" algn="ctr">
            <a:solidFill>
              <a:srgbClr val="0080FF"/>
            </a:solidFill>
            <a:prstDash val="solid"/>
            <a:round/>
            <a:headEnd type="none" w="med" len="med"/>
            <a:tailEnd type="none" w="med" len="med"/>
          </a:ln>
          <a:effectLst>
            <a:glow rad="101600">
              <a:srgbClr val="0000FF">
                <a:alpha val="75000"/>
              </a:srgb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Tree>
    <p:extLst>
      <p:ext uri="{BB962C8B-B14F-4D97-AF65-F5344CB8AC3E}">
        <p14:creationId xmlns:p14="http://schemas.microsoft.com/office/powerpoint/2010/main" val="370071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P spid="17417" grpId="0"/>
      <p:bldP spid="17418" grpId="0" animBg="1"/>
      <p:bldP spid="15" grpId="0"/>
      <p:bldP spid="16" grpId="0" animBg="1"/>
      <p:bldP spid="17"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00"/>
            </a:gs>
          </a:gsLst>
          <a:lin ang="5400000" scaled="1"/>
        </a:gradFill>
        <a:effectLst/>
      </p:bgPr>
    </p:bg>
    <p:spTree>
      <p:nvGrpSpPr>
        <p:cNvPr id="1" name=""/>
        <p:cNvGrpSpPr/>
        <p:nvPr/>
      </p:nvGrpSpPr>
      <p:grpSpPr>
        <a:xfrm>
          <a:off x="0" y="0"/>
          <a:ext cx="0" cy="0"/>
          <a:chOff x="0" y="0"/>
          <a:chExt cx="0" cy="0"/>
        </a:xfrm>
      </p:grpSpPr>
      <p:grpSp>
        <p:nvGrpSpPr>
          <p:cNvPr id="47" name="Group 46"/>
          <p:cNvGrpSpPr/>
          <p:nvPr/>
        </p:nvGrpSpPr>
        <p:grpSpPr>
          <a:xfrm>
            <a:off x="635000" y="228600"/>
            <a:ext cx="11887200" cy="9144001"/>
            <a:chOff x="635000" y="228600"/>
            <a:chExt cx="11887200" cy="9144001"/>
          </a:xfrm>
        </p:grpSpPr>
        <p:pic>
          <p:nvPicPr>
            <p:cNvPr id="3" name="Picture 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rot="5400000">
              <a:off x="890056" y="1649944"/>
              <a:ext cx="3358772" cy="668484"/>
            </a:xfrm>
            <a:prstGeom prst="rect">
              <a:avLst/>
            </a:prstGeom>
          </p:spPr>
        </p:pic>
        <p:pic>
          <p:nvPicPr>
            <p:cNvPr id="5" name="Picture 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2358" t="28750" r="51558" b="63393"/>
            <a:stretch/>
          </p:blipFill>
          <p:spPr>
            <a:xfrm>
              <a:off x="3073400" y="304800"/>
              <a:ext cx="3392193" cy="778108"/>
            </a:xfrm>
            <a:prstGeom prst="rect">
              <a:avLst/>
            </a:prstGeom>
          </p:spPr>
        </p:pic>
        <p:pic>
          <p:nvPicPr>
            <p:cNvPr id="6" name="Picture 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48314" t="29124" r="22133" b="62831"/>
            <a:stretch/>
          </p:blipFill>
          <p:spPr>
            <a:xfrm>
              <a:off x="5207000" y="3657600"/>
              <a:ext cx="3843372" cy="718621"/>
            </a:xfrm>
            <a:prstGeom prst="rect">
              <a:avLst/>
            </a:prstGeom>
          </p:spPr>
        </p:pic>
        <p:pic>
          <p:nvPicPr>
            <p:cNvPr id="7" name="Picture 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rot="5400000">
              <a:off x="11022965" y="4013835"/>
              <a:ext cx="2209801" cy="735332"/>
            </a:xfrm>
            <a:prstGeom prst="rect">
              <a:avLst/>
            </a:prstGeom>
          </p:spPr>
        </p:pic>
        <p:pic>
          <p:nvPicPr>
            <p:cNvPr id="8" name="Picture 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a:off x="8178800" y="1219200"/>
              <a:ext cx="2895600" cy="761397"/>
            </a:xfrm>
            <a:prstGeom prst="rect">
              <a:avLst/>
            </a:prstGeom>
          </p:spPr>
        </p:pic>
        <p:pic>
          <p:nvPicPr>
            <p:cNvPr id="9" name="Picture 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t="36607" r="70704" b="55349"/>
            <a:stretch/>
          </p:blipFill>
          <p:spPr>
            <a:xfrm>
              <a:off x="1397000" y="3657600"/>
              <a:ext cx="3809951" cy="718621"/>
            </a:xfrm>
            <a:prstGeom prst="rect">
              <a:avLst/>
            </a:prstGeom>
          </p:spPr>
        </p:pic>
        <p:pic>
          <p:nvPicPr>
            <p:cNvPr id="10" name="Picture 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671" t="44652" r="45518" b="47491"/>
            <a:stretch/>
          </p:blipFill>
          <p:spPr>
            <a:xfrm>
              <a:off x="2997200" y="2971800"/>
              <a:ext cx="7086600" cy="701909"/>
            </a:xfrm>
            <a:prstGeom prst="rect">
              <a:avLst/>
            </a:prstGeom>
          </p:spPr>
        </p:pic>
        <p:pic>
          <p:nvPicPr>
            <p:cNvPr id="11" name="Picture 1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5040" t="39975" r="4015" b="51981"/>
            <a:stretch/>
          </p:blipFill>
          <p:spPr>
            <a:xfrm rot="5400000">
              <a:off x="10024009" y="3869792"/>
              <a:ext cx="2667001" cy="718620"/>
            </a:xfrm>
            <a:prstGeom prst="rect">
              <a:avLst/>
            </a:prstGeom>
          </p:spPr>
        </p:pic>
        <p:pic>
          <p:nvPicPr>
            <p:cNvPr id="12" name="Picture 1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4247" t="47832" r="3373" b="44311"/>
            <a:stretch/>
          </p:blipFill>
          <p:spPr>
            <a:xfrm>
              <a:off x="4140200" y="4343400"/>
              <a:ext cx="4210998" cy="701909"/>
            </a:xfrm>
            <a:prstGeom prst="rect">
              <a:avLst/>
            </a:prstGeom>
          </p:spPr>
        </p:pic>
        <p:pic>
          <p:nvPicPr>
            <p:cNvPr id="14" name="Picture 1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425" t="55689" r="6200" b="36267"/>
            <a:stretch/>
          </p:blipFill>
          <p:spPr>
            <a:xfrm>
              <a:off x="4216401" y="5181600"/>
              <a:ext cx="4114800" cy="718621"/>
            </a:xfrm>
            <a:prstGeom prst="rect">
              <a:avLst/>
            </a:prstGeom>
          </p:spPr>
        </p:pic>
        <p:pic>
          <p:nvPicPr>
            <p:cNvPr id="15" name="Picture 1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2833" t="63546" b="28784"/>
            <a:stretch/>
          </p:blipFill>
          <p:spPr>
            <a:xfrm rot="5400000">
              <a:off x="7019069" y="5731731"/>
              <a:ext cx="4833458" cy="685197"/>
            </a:xfrm>
            <a:prstGeom prst="rect">
              <a:avLst/>
            </a:prstGeom>
          </p:spPr>
        </p:pic>
        <p:pic>
          <p:nvPicPr>
            <p:cNvPr id="16" name="Picture 1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5933" t="67100" r="43463" b="24856"/>
            <a:stretch/>
          </p:blipFill>
          <p:spPr>
            <a:xfrm>
              <a:off x="2921000" y="1143000"/>
              <a:ext cx="5280459" cy="794821"/>
            </a:xfrm>
            <a:prstGeom prst="rect">
              <a:avLst/>
            </a:prstGeom>
          </p:spPr>
        </p:pic>
        <p:pic>
          <p:nvPicPr>
            <p:cNvPr id="17" name="Picture 1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a:off x="2997200" y="2057400"/>
              <a:ext cx="4211000" cy="838200"/>
            </a:xfrm>
            <a:prstGeom prst="rect">
              <a:avLst/>
            </a:prstGeom>
          </p:spPr>
        </p:pic>
        <p:pic>
          <p:nvPicPr>
            <p:cNvPr id="18" name="Picture 1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0264" t="71403" r="17636" b="21114"/>
            <a:stretch/>
          </p:blipFill>
          <p:spPr>
            <a:xfrm rot="5400000">
              <a:off x="2427756" y="5522445"/>
              <a:ext cx="2874174" cy="668485"/>
            </a:xfrm>
            <a:prstGeom prst="rect">
              <a:avLst/>
            </a:prstGeom>
          </p:spPr>
        </p:pic>
        <p:pic>
          <p:nvPicPr>
            <p:cNvPr id="19" name="Picture 1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682" t="78886" r="28429" b="13070"/>
            <a:stretch/>
          </p:blipFill>
          <p:spPr>
            <a:xfrm rot="5400000">
              <a:off x="9147709" y="3831691"/>
              <a:ext cx="2590801" cy="718621"/>
            </a:xfrm>
            <a:prstGeom prst="rect">
              <a:avLst/>
            </a:prstGeom>
          </p:spPr>
        </p:pic>
        <p:pic>
          <p:nvPicPr>
            <p:cNvPr id="20" name="Picture 1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a:off x="711200" y="4495800"/>
              <a:ext cx="2786608" cy="735333"/>
            </a:xfrm>
            <a:prstGeom prst="rect">
              <a:avLst/>
            </a:prstGeom>
          </p:spPr>
        </p:pic>
        <p:pic>
          <p:nvPicPr>
            <p:cNvPr id="21" name="Picture 2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rot="5400000">
              <a:off x="10620262" y="1368538"/>
              <a:ext cx="3015207" cy="735333"/>
            </a:xfrm>
            <a:prstGeom prst="rect">
              <a:avLst/>
            </a:prstGeom>
          </p:spPr>
        </p:pic>
        <p:pic>
          <p:nvPicPr>
            <p:cNvPr id="22" name="Picture 2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a:off x="6502400" y="304800"/>
              <a:ext cx="3358772" cy="744684"/>
            </a:xfrm>
            <a:prstGeom prst="rect">
              <a:avLst/>
            </a:prstGeom>
          </p:spPr>
        </p:pic>
        <p:pic>
          <p:nvPicPr>
            <p:cNvPr id="23" name="Picture 2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5040" t="39975" r="4015" b="51981"/>
            <a:stretch/>
          </p:blipFill>
          <p:spPr>
            <a:xfrm>
              <a:off x="635000" y="5257800"/>
              <a:ext cx="2895600" cy="718620"/>
            </a:xfrm>
            <a:prstGeom prst="rect">
              <a:avLst/>
            </a:prstGeom>
          </p:spPr>
        </p:pic>
        <p:pic>
          <p:nvPicPr>
            <p:cNvPr id="24" name="Picture 2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rot="5400000">
              <a:off x="6593366" y="6081234"/>
              <a:ext cx="4211000" cy="735333"/>
            </a:xfrm>
            <a:prstGeom prst="rect">
              <a:avLst/>
            </a:prstGeom>
          </p:spPr>
        </p:pic>
        <p:pic>
          <p:nvPicPr>
            <p:cNvPr id="25" name="Picture 2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682" t="78886" r="28429" b="13070"/>
            <a:stretch/>
          </p:blipFill>
          <p:spPr>
            <a:xfrm rot="5400000">
              <a:off x="10519308" y="783690"/>
              <a:ext cx="1676402" cy="718621"/>
            </a:xfrm>
            <a:prstGeom prst="rect">
              <a:avLst/>
            </a:prstGeom>
          </p:spPr>
        </p:pic>
        <p:pic>
          <p:nvPicPr>
            <p:cNvPr id="26" name="Picture 2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4247" t="47832" r="3373" b="44311"/>
            <a:stretch/>
          </p:blipFill>
          <p:spPr>
            <a:xfrm rot="5400000">
              <a:off x="10121899" y="6972301"/>
              <a:ext cx="3962401" cy="838200"/>
            </a:xfrm>
            <a:prstGeom prst="rect">
              <a:avLst/>
            </a:prstGeom>
          </p:spPr>
        </p:pic>
        <p:pic>
          <p:nvPicPr>
            <p:cNvPr id="27" name="Picture 2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5040" t="39975" r="4015" b="51981"/>
            <a:stretch/>
          </p:blipFill>
          <p:spPr>
            <a:xfrm>
              <a:off x="9779000" y="304800"/>
              <a:ext cx="1199781" cy="838200"/>
            </a:xfrm>
            <a:prstGeom prst="rect">
              <a:avLst/>
            </a:prstGeom>
          </p:spPr>
        </p:pic>
        <p:pic>
          <p:nvPicPr>
            <p:cNvPr id="28" name="Picture 2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rot="5400000">
              <a:off x="-1026634" y="1966433"/>
              <a:ext cx="4211000" cy="735333"/>
            </a:xfrm>
            <a:prstGeom prst="rect">
              <a:avLst/>
            </a:prstGeom>
          </p:spPr>
        </p:pic>
        <p:pic>
          <p:nvPicPr>
            <p:cNvPr id="29" name="Picture 2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0264" t="71403" r="17636" b="21114"/>
            <a:stretch/>
          </p:blipFill>
          <p:spPr>
            <a:xfrm rot="5400000">
              <a:off x="131041" y="1646958"/>
              <a:ext cx="3352802" cy="668485"/>
            </a:xfrm>
            <a:prstGeom prst="rect">
              <a:avLst/>
            </a:prstGeom>
          </p:spPr>
        </p:pic>
        <p:pic>
          <p:nvPicPr>
            <p:cNvPr id="30" name="Picture 2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2358" t="28750" r="51558" b="63393"/>
            <a:stretch/>
          </p:blipFill>
          <p:spPr>
            <a:xfrm>
              <a:off x="4978400" y="5943600"/>
              <a:ext cx="3392193" cy="778108"/>
            </a:xfrm>
            <a:prstGeom prst="rect">
              <a:avLst/>
            </a:prstGeom>
          </p:spPr>
        </p:pic>
        <p:pic>
          <p:nvPicPr>
            <p:cNvPr id="31" name="Picture 3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5933" t="67100" r="43463" b="24856"/>
            <a:stretch/>
          </p:blipFill>
          <p:spPr>
            <a:xfrm rot="5400000">
              <a:off x="2861210" y="7222590"/>
              <a:ext cx="3505200" cy="794821"/>
            </a:xfrm>
            <a:prstGeom prst="rect">
              <a:avLst/>
            </a:prstGeom>
          </p:spPr>
        </p:pic>
        <p:pic>
          <p:nvPicPr>
            <p:cNvPr id="32" name="Picture 3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a:off x="9779000" y="5486400"/>
              <a:ext cx="1872208" cy="735333"/>
            </a:xfrm>
            <a:prstGeom prst="rect">
              <a:avLst/>
            </a:prstGeom>
          </p:spPr>
        </p:pic>
        <p:pic>
          <p:nvPicPr>
            <p:cNvPr id="33" name="Picture 3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rot="5400000">
              <a:off x="-546403" y="7277403"/>
              <a:ext cx="3352801" cy="837596"/>
            </a:xfrm>
            <a:prstGeom prst="rect">
              <a:avLst/>
            </a:prstGeom>
          </p:spPr>
        </p:pic>
        <p:pic>
          <p:nvPicPr>
            <p:cNvPr id="34" name="Picture 3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396" t="52508" r="60296" b="39822"/>
            <a:stretch/>
          </p:blipFill>
          <p:spPr>
            <a:xfrm rot="5400000">
              <a:off x="253698" y="7315501"/>
              <a:ext cx="3352800" cy="761397"/>
            </a:xfrm>
            <a:prstGeom prst="rect">
              <a:avLst/>
            </a:prstGeom>
          </p:spPr>
        </p:pic>
        <p:pic>
          <p:nvPicPr>
            <p:cNvPr id="35" name="Picture 3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a:off x="2311400" y="7315200"/>
              <a:ext cx="1828800" cy="744684"/>
            </a:xfrm>
            <a:prstGeom prst="rect">
              <a:avLst/>
            </a:prstGeom>
          </p:spPr>
        </p:pic>
        <p:pic>
          <p:nvPicPr>
            <p:cNvPr id="36" name="Picture 3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682" t="78886" r="28429" b="13070"/>
            <a:stretch/>
          </p:blipFill>
          <p:spPr>
            <a:xfrm>
              <a:off x="2311400" y="6019800"/>
              <a:ext cx="1143000" cy="1219200"/>
            </a:xfrm>
            <a:prstGeom prst="rect">
              <a:avLst/>
            </a:prstGeom>
          </p:spPr>
        </p:pic>
        <p:pic>
          <p:nvPicPr>
            <p:cNvPr id="37" name="Picture 3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48314" t="29124" r="22133" b="62831"/>
            <a:stretch/>
          </p:blipFill>
          <p:spPr>
            <a:xfrm>
              <a:off x="4978400" y="6705600"/>
              <a:ext cx="3276600" cy="718621"/>
            </a:xfrm>
            <a:prstGeom prst="rect">
              <a:avLst/>
            </a:prstGeom>
          </p:spPr>
        </p:pic>
        <p:pic>
          <p:nvPicPr>
            <p:cNvPr id="38" name="Picture 3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671" t="44652" r="45518" b="47491"/>
            <a:stretch/>
          </p:blipFill>
          <p:spPr>
            <a:xfrm>
              <a:off x="4978400" y="8534400"/>
              <a:ext cx="6705600" cy="701909"/>
            </a:xfrm>
            <a:prstGeom prst="rect">
              <a:avLst/>
            </a:prstGeom>
          </p:spPr>
        </p:pic>
        <p:pic>
          <p:nvPicPr>
            <p:cNvPr id="39" name="Picture 3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rot="5400000">
              <a:off x="9306419" y="6918821"/>
              <a:ext cx="2088162" cy="990600"/>
            </a:xfrm>
            <a:prstGeom prst="rect">
              <a:avLst/>
            </a:prstGeom>
          </p:spPr>
        </p:pic>
        <p:pic>
          <p:nvPicPr>
            <p:cNvPr id="40" name="Picture 3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rot="5400000">
              <a:off x="10146665" y="7023736"/>
              <a:ext cx="2286001" cy="735332"/>
            </a:xfrm>
            <a:prstGeom prst="rect">
              <a:avLst/>
            </a:prstGeom>
          </p:spPr>
        </p:pic>
        <p:pic>
          <p:nvPicPr>
            <p:cNvPr id="41" name="Picture 4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a:off x="5054600" y="7543800"/>
              <a:ext cx="3276600" cy="837597"/>
            </a:xfrm>
            <a:prstGeom prst="rect">
              <a:avLst/>
            </a:prstGeom>
          </p:spPr>
        </p:pic>
        <p:pic>
          <p:nvPicPr>
            <p:cNvPr id="44" name="Picture 4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a:off x="2311400" y="8077200"/>
              <a:ext cx="1904999" cy="1295400"/>
            </a:xfrm>
            <a:prstGeom prst="rect">
              <a:avLst/>
            </a:prstGeom>
          </p:spPr>
        </p:pic>
        <p:pic>
          <p:nvPicPr>
            <p:cNvPr id="46" name="Picture 4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4247" t="47832" r="3373" b="44311"/>
            <a:stretch/>
          </p:blipFill>
          <p:spPr>
            <a:xfrm>
              <a:off x="7264400" y="2057400"/>
              <a:ext cx="4419600" cy="838200"/>
            </a:xfrm>
            <a:prstGeom prst="rect">
              <a:avLst/>
            </a:prstGeom>
          </p:spPr>
        </p:pic>
      </p:grpSp>
    </p:spTree>
    <p:extLst>
      <p:ext uri="{BB962C8B-B14F-4D97-AF65-F5344CB8AC3E}">
        <p14:creationId xmlns:p14="http://schemas.microsoft.com/office/powerpoint/2010/main" val="1459283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81000"/>
            <a:ext cx="11658600" cy="1397000"/>
          </a:xfrm>
        </p:spPr>
        <p:txBody>
          <a:bodyPr/>
          <a:lstStyle/>
          <a:p>
            <a:pPr algn="ctr"/>
            <a:r>
              <a:rPr lang="en-US" dirty="0" smtClean="0"/>
              <a:t>System and Organizational Infrastructure</a:t>
            </a:r>
            <a:endParaRPr lang="en-US" dirty="0"/>
          </a:p>
        </p:txBody>
      </p:sp>
      <p:pic>
        <p:nvPicPr>
          <p:cNvPr id="4" name="Picture 3"/>
          <p:cNvPicPr>
            <a:picLocks noChangeAspect="1"/>
          </p:cNvPicPr>
          <p:nvPr/>
        </p:nvPicPr>
        <p:blipFill rotWithShape="1">
          <a:blip r:embed="rId2"/>
          <a:srcRect r="14137" b="1019"/>
          <a:stretch/>
        </p:blipFill>
        <p:spPr>
          <a:xfrm>
            <a:off x="5999173" y="2362200"/>
            <a:ext cx="6827827" cy="5105400"/>
          </a:xfrm>
          <a:prstGeom prst="rect">
            <a:avLst/>
          </a:prstGeom>
        </p:spPr>
      </p:pic>
      <p:pic>
        <p:nvPicPr>
          <p:cNvPr id="8" name="Content Placeholder 7"/>
          <p:cNvPicPr>
            <a:picLocks noGrp="1" noChangeAspect="1"/>
          </p:cNvPicPr>
          <p:nvPr>
            <p:ph sz="half" idx="2"/>
          </p:nvPr>
        </p:nvPicPr>
        <p:blipFill rotWithShape="1">
          <a:blip r:embed="rId3"/>
          <a:srcRect l="5862" t="4581" r="5862" b="6709"/>
          <a:stretch/>
        </p:blipFill>
        <p:spPr>
          <a:xfrm>
            <a:off x="330200" y="2362200"/>
            <a:ext cx="5486400" cy="5063767"/>
          </a:xfrm>
        </p:spPr>
      </p:pic>
    </p:spTree>
    <p:extLst>
      <p:ext uri="{BB962C8B-B14F-4D97-AF65-F5344CB8AC3E}">
        <p14:creationId xmlns:p14="http://schemas.microsoft.com/office/powerpoint/2010/main" val="2167293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mpidou_6.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39" t="-252" r="-66" b="-621"/>
          <a:stretch/>
        </p:blipFill>
        <p:spPr>
          <a:xfrm>
            <a:off x="482600" y="1219200"/>
            <a:ext cx="5943600" cy="7139518"/>
          </a:xfrm>
        </p:spPr>
      </p:pic>
      <p:pic>
        <p:nvPicPr>
          <p:cNvPr id="5" name="Picture 4" descr="pompidou_7.jpeg"/>
          <p:cNvPicPr>
            <a:picLocks noChangeAspect="1"/>
          </p:cNvPicPr>
          <p:nvPr/>
        </p:nvPicPr>
        <p:blipFill rotWithShape="1">
          <a:blip r:embed="rId3">
            <a:extLst>
              <a:ext uri="{28A0092B-C50C-407E-A947-70E740481C1C}">
                <a14:useLocalDpi xmlns:a14="http://schemas.microsoft.com/office/drawing/2010/main" val="0"/>
              </a:ext>
            </a:extLst>
          </a:blip>
          <a:srcRect r="27957"/>
          <a:stretch/>
        </p:blipFill>
        <p:spPr>
          <a:xfrm>
            <a:off x="6731000" y="1219200"/>
            <a:ext cx="5718302" cy="7086600"/>
          </a:xfrm>
          <a:prstGeom prst="rect">
            <a:avLst/>
          </a:prstGeom>
        </p:spPr>
      </p:pic>
    </p:spTree>
    <p:extLst>
      <p:ext uri="{BB962C8B-B14F-4D97-AF65-F5344CB8AC3E}">
        <p14:creationId xmlns:p14="http://schemas.microsoft.com/office/powerpoint/2010/main" val="2414417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647700" y="47498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 name="Rectangle 3"/>
          <p:cNvSpPr>
            <a:spLocks noGrp="1" noChangeArrowheads="1"/>
          </p:cNvSpPr>
          <p:nvPr>
            <p:ph type="title"/>
          </p:nvPr>
        </p:nvSpPr>
        <p:spPr>
          <a:xfrm>
            <a:off x="571500" y="330200"/>
            <a:ext cx="11861800" cy="3251200"/>
          </a:xfrm>
        </p:spPr>
        <p:txBody>
          <a:bodyPr/>
          <a:lstStyle/>
          <a:p>
            <a:pPr algn="ctr" eaLnBrk="1" hangingPunct="1"/>
            <a:r>
              <a:rPr lang="en-US" sz="6600" dirty="0">
                <a:solidFill>
                  <a:schemeClr val="bg1"/>
                </a:solidFill>
                <a:latin typeface="Arial"/>
                <a:ea typeface="ヒラギノ角ゴ Pro W3" charset="0"/>
                <a:cs typeface="Arial"/>
              </a:rPr>
              <a:t>Designing for Practice:  How Infrastructure Matters</a:t>
            </a:r>
            <a:br>
              <a:rPr lang="en-US" sz="6600" dirty="0">
                <a:solidFill>
                  <a:schemeClr val="bg1"/>
                </a:solidFill>
                <a:latin typeface="Arial"/>
                <a:ea typeface="ヒラギノ角ゴ Pro W3" charset="0"/>
                <a:cs typeface="Arial"/>
              </a:rPr>
            </a:br>
            <a:endParaRPr lang="en-US" sz="6400" dirty="0">
              <a:latin typeface="Arial" charset="0"/>
              <a:ea typeface="ヒラギノ角ゴ Pro W6" charset="0"/>
              <a:cs typeface="Arial" charset="0"/>
            </a:endParaRPr>
          </a:p>
        </p:txBody>
      </p:sp>
    </p:spTree>
    <p:extLst>
      <p:ext uri="{BB962C8B-B14F-4D97-AF65-F5344CB8AC3E}">
        <p14:creationId xmlns:p14="http://schemas.microsoft.com/office/powerpoint/2010/main" val="214765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00"/>
            </a:gs>
          </a:gsLst>
          <a:lin ang="5400000" scaled="1"/>
        </a:gradFill>
        <a:effectLst/>
      </p:bgPr>
    </p:bg>
    <p:spTree>
      <p:nvGrpSpPr>
        <p:cNvPr id="1" name=""/>
        <p:cNvGrpSpPr/>
        <p:nvPr/>
      </p:nvGrpSpPr>
      <p:grpSpPr>
        <a:xfrm>
          <a:off x="0" y="0"/>
          <a:ext cx="0" cy="0"/>
          <a:chOff x="0" y="0"/>
          <a:chExt cx="0" cy="0"/>
        </a:xfrm>
      </p:grpSpPr>
      <p:grpSp>
        <p:nvGrpSpPr>
          <p:cNvPr id="50" name="Group 49"/>
          <p:cNvGrpSpPr/>
          <p:nvPr/>
        </p:nvGrpSpPr>
        <p:grpSpPr>
          <a:xfrm>
            <a:off x="635000" y="228600"/>
            <a:ext cx="11887200" cy="9144003"/>
            <a:chOff x="635000" y="228600"/>
            <a:chExt cx="11887200" cy="9144003"/>
          </a:xfrm>
        </p:grpSpPr>
        <p:pic>
          <p:nvPicPr>
            <p:cNvPr id="3" name="Picture 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rot="5400000">
              <a:off x="1350242" y="1189758"/>
              <a:ext cx="2438400" cy="668484"/>
            </a:xfrm>
            <a:prstGeom prst="rect">
              <a:avLst/>
            </a:prstGeom>
          </p:spPr>
        </p:pic>
        <p:pic>
          <p:nvPicPr>
            <p:cNvPr id="5" name="Picture 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2358" t="28750" r="51558" b="63393"/>
            <a:stretch/>
          </p:blipFill>
          <p:spPr>
            <a:xfrm>
              <a:off x="3073400" y="304800"/>
              <a:ext cx="3392193" cy="778108"/>
            </a:xfrm>
            <a:prstGeom prst="rect">
              <a:avLst/>
            </a:prstGeom>
          </p:spPr>
        </p:pic>
        <p:pic>
          <p:nvPicPr>
            <p:cNvPr id="7" name="Picture 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rot="5400000">
              <a:off x="11403966" y="4318634"/>
              <a:ext cx="1447800" cy="735332"/>
            </a:xfrm>
            <a:prstGeom prst="rect">
              <a:avLst/>
            </a:prstGeom>
          </p:spPr>
        </p:pic>
        <p:pic>
          <p:nvPicPr>
            <p:cNvPr id="8" name="Picture 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a:off x="8178800" y="1219200"/>
              <a:ext cx="2895600" cy="761397"/>
            </a:xfrm>
            <a:prstGeom prst="rect">
              <a:avLst/>
            </a:prstGeom>
          </p:spPr>
        </p:pic>
        <p:pic>
          <p:nvPicPr>
            <p:cNvPr id="14" name="Picture 1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425" t="55689" r="6200" b="36267"/>
            <a:stretch/>
          </p:blipFill>
          <p:spPr>
            <a:xfrm>
              <a:off x="4216401" y="5453579"/>
              <a:ext cx="4114800" cy="718621"/>
            </a:xfrm>
            <a:prstGeom prst="rect">
              <a:avLst/>
            </a:prstGeom>
          </p:spPr>
        </p:pic>
        <p:pic>
          <p:nvPicPr>
            <p:cNvPr id="15" name="Picture 1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2833" t="63546" b="28784"/>
            <a:stretch/>
          </p:blipFill>
          <p:spPr>
            <a:xfrm rot="5400000">
              <a:off x="7895369" y="6608031"/>
              <a:ext cx="3080857" cy="685197"/>
            </a:xfrm>
            <a:prstGeom prst="rect">
              <a:avLst/>
            </a:prstGeom>
          </p:spPr>
        </p:pic>
        <p:pic>
          <p:nvPicPr>
            <p:cNvPr id="16" name="Picture 1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5933" t="67100" r="43463" b="24856"/>
            <a:stretch/>
          </p:blipFill>
          <p:spPr>
            <a:xfrm>
              <a:off x="2921000" y="1143000"/>
              <a:ext cx="5280459" cy="794821"/>
            </a:xfrm>
            <a:prstGeom prst="rect">
              <a:avLst/>
            </a:prstGeom>
          </p:spPr>
        </p:pic>
        <p:pic>
          <p:nvPicPr>
            <p:cNvPr id="17" name="Picture 1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a:off x="2997200" y="1981200"/>
              <a:ext cx="4211000" cy="838200"/>
            </a:xfrm>
            <a:prstGeom prst="rect">
              <a:avLst/>
            </a:prstGeom>
          </p:spPr>
        </p:pic>
        <p:pic>
          <p:nvPicPr>
            <p:cNvPr id="18" name="Picture 1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0264" t="71403" r="17636" b="21114"/>
            <a:stretch/>
          </p:blipFill>
          <p:spPr>
            <a:xfrm rot="5400000">
              <a:off x="2721842" y="5533159"/>
              <a:ext cx="2286000" cy="668485"/>
            </a:xfrm>
            <a:prstGeom prst="rect">
              <a:avLst/>
            </a:prstGeom>
          </p:spPr>
        </p:pic>
        <p:pic>
          <p:nvPicPr>
            <p:cNvPr id="21" name="Picture 2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rot="5400000">
              <a:off x="10870565" y="1118234"/>
              <a:ext cx="2514599" cy="735333"/>
            </a:xfrm>
            <a:prstGeom prst="rect">
              <a:avLst/>
            </a:prstGeom>
          </p:spPr>
        </p:pic>
        <p:pic>
          <p:nvPicPr>
            <p:cNvPr id="22" name="Picture 2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a:off x="6502400" y="304800"/>
              <a:ext cx="3358772" cy="744684"/>
            </a:xfrm>
            <a:prstGeom prst="rect">
              <a:avLst/>
            </a:prstGeom>
          </p:spPr>
        </p:pic>
        <p:pic>
          <p:nvPicPr>
            <p:cNvPr id="23" name="Picture 2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5040" t="39975" r="4015" b="51981"/>
            <a:stretch/>
          </p:blipFill>
          <p:spPr>
            <a:xfrm>
              <a:off x="635000" y="4876800"/>
              <a:ext cx="2895600" cy="718620"/>
            </a:xfrm>
            <a:prstGeom prst="rect">
              <a:avLst/>
            </a:prstGeom>
          </p:spPr>
        </p:pic>
        <p:pic>
          <p:nvPicPr>
            <p:cNvPr id="24" name="Picture 2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rot="5400000">
              <a:off x="7164866" y="6652734"/>
              <a:ext cx="3067999" cy="735333"/>
            </a:xfrm>
            <a:prstGeom prst="rect">
              <a:avLst/>
            </a:prstGeom>
          </p:spPr>
        </p:pic>
        <p:pic>
          <p:nvPicPr>
            <p:cNvPr id="25" name="Picture 2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682" t="78886" r="28429" b="13070"/>
            <a:stretch/>
          </p:blipFill>
          <p:spPr>
            <a:xfrm rot="5400000">
              <a:off x="10519308" y="783690"/>
              <a:ext cx="1676402" cy="718621"/>
            </a:xfrm>
            <a:prstGeom prst="rect">
              <a:avLst/>
            </a:prstGeom>
          </p:spPr>
        </p:pic>
        <p:pic>
          <p:nvPicPr>
            <p:cNvPr id="26" name="Picture 2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4247" t="47832" r="3373" b="44311"/>
            <a:stretch/>
          </p:blipFill>
          <p:spPr>
            <a:xfrm rot="5400000">
              <a:off x="10121898" y="6972302"/>
              <a:ext cx="3962401" cy="838200"/>
            </a:xfrm>
            <a:prstGeom prst="rect">
              <a:avLst/>
            </a:prstGeom>
          </p:spPr>
        </p:pic>
        <p:pic>
          <p:nvPicPr>
            <p:cNvPr id="27" name="Picture 2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5040" t="39975" r="4015" b="51981"/>
            <a:stretch/>
          </p:blipFill>
          <p:spPr>
            <a:xfrm>
              <a:off x="9779000" y="304800"/>
              <a:ext cx="1199781" cy="838200"/>
            </a:xfrm>
            <a:prstGeom prst="rect">
              <a:avLst/>
            </a:prstGeom>
          </p:spPr>
        </p:pic>
        <p:pic>
          <p:nvPicPr>
            <p:cNvPr id="28" name="Picture 2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rot="5400000">
              <a:off x="-178435" y="1118234"/>
              <a:ext cx="2514602" cy="735333"/>
            </a:xfrm>
            <a:prstGeom prst="rect">
              <a:avLst/>
            </a:prstGeom>
          </p:spPr>
        </p:pic>
        <p:pic>
          <p:nvPicPr>
            <p:cNvPr id="29" name="Picture 2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0264" t="71403" r="17636" b="21114"/>
            <a:stretch/>
          </p:blipFill>
          <p:spPr>
            <a:xfrm rot="5400000">
              <a:off x="588241" y="1189758"/>
              <a:ext cx="2438402" cy="668485"/>
            </a:xfrm>
            <a:prstGeom prst="rect">
              <a:avLst/>
            </a:prstGeom>
          </p:spPr>
        </p:pic>
        <p:pic>
          <p:nvPicPr>
            <p:cNvPr id="30" name="Picture 2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2358" t="28750" r="51558" b="63393"/>
            <a:stretch/>
          </p:blipFill>
          <p:spPr>
            <a:xfrm>
              <a:off x="4978400" y="6232292"/>
              <a:ext cx="3392193" cy="778108"/>
            </a:xfrm>
            <a:prstGeom prst="rect">
              <a:avLst/>
            </a:prstGeom>
          </p:spPr>
        </p:pic>
        <p:pic>
          <p:nvPicPr>
            <p:cNvPr id="31" name="Picture 3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5933" t="67100" r="43463" b="24856"/>
            <a:stretch/>
          </p:blipFill>
          <p:spPr>
            <a:xfrm rot="5400000">
              <a:off x="2975510" y="7336890"/>
              <a:ext cx="3276599" cy="794821"/>
            </a:xfrm>
            <a:prstGeom prst="rect">
              <a:avLst/>
            </a:prstGeom>
          </p:spPr>
        </p:pic>
        <p:pic>
          <p:nvPicPr>
            <p:cNvPr id="32" name="Picture 3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a:off x="9779000" y="5486400"/>
              <a:ext cx="1872208" cy="735333"/>
            </a:xfrm>
            <a:prstGeom prst="rect">
              <a:avLst/>
            </a:prstGeom>
          </p:spPr>
        </p:pic>
        <p:pic>
          <p:nvPicPr>
            <p:cNvPr id="33" name="Picture 3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rot="5400000">
              <a:off x="-698803" y="7125004"/>
              <a:ext cx="3657602" cy="837596"/>
            </a:xfrm>
            <a:prstGeom prst="rect">
              <a:avLst/>
            </a:prstGeom>
          </p:spPr>
        </p:pic>
        <p:pic>
          <p:nvPicPr>
            <p:cNvPr id="34" name="Picture 3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396" t="52508" r="60296" b="39822"/>
            <a:stretch/>
          </p:blipFill>
          <p:spPr>
            <a:xfrm rot="5400000">
              <a:off x="101298" y="7163101"/>
              <a:ext cx="3657600" cy="761397"/>
            </a:xfrm>
            <a:prstGeom prst="rect">
              <a:avLst/>
            </a:prstGeom>
          </p:spPr>
        </p:pic>
        <p:pic>
          <p:nvPicPr>
            <p:cNvPr id="35" name="Picture 3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a:off x="2311400" y="7010400"/>
              <a:ext cx="1828800" cy="1049484"/>
            </a:xfrm>
            <a:prstGeom prst="rect">
              <a:avLst/>
            </a:prstGeom>
          </p:spPr>
        </p:pic>
        <p:pic>
          <p:nvPicPr>
            <p:cNvPr id="36" name="Picture 3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682" t="78886" r="28429" b="13070"/>
            <a:stretch/>
          </p:blipFill>
          <p:spPr>
            <a:xfrm>
              <a:off x="2311400" y="5791200"/>
              <a:ext cx="1143000" cy="1219200"/>
            </a:xfrm>
            <a:prstGeom prst="rect">
              <a:avLst/>
            </a:prstGeom>
          </p:spPr>
        </p:pic>
        <p:pic>
          <p:nvPicPr>
            <p:cNvPr id="37" name="Picture 3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48314" t="29124" r="22133" b="62831"/>
            <a:stretch/>
          </p:blipFill>
          <p:spPr>
            <a:xfrm>
              <a:off x="4978400" y="7053779"/>
              <a:ext cx="3276600" cy="718621"/>
            </a:xfrm>
            <a:prstGeom prst="rect">
              <a:avLst/>
            </a:prstGeom>
          </p:spPr>
        </p:pic>
        <p:pic>
          <p:nvPicPr>
            <p:cNvPr id="38" name="Picture 3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671" t="44652" r="45518" b="47491"/>
            <a:stretch/>
          </p:blipFill>
          <p:spPr>
            <a:xfrm>
              <a:off x="4978400" y="8534400"/>
              <a:ext cx="6705600" cy="701909"/>
            </a:xfrm>
            <a:prstGeom prst="rect">
              <a:avLst/>
            </a:prstGeom>
          </p:spPr>
        </p:pic>
        <p:pic>
          <p:nvPicPr>
            <p:cNvPr id="39" name="Picture 3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rot="5400000">
              <a:off x="9306419" y="6918821"/>
              <a:ext cx="2088162" cy="990600"/>
            </a:xfrm>
            <a:prstGeom prst="rect">
              <a:avLst/>
            </a:prstGeom>
          </p:spPr>
        </p:pic>
        <p:pic>
          <p:nvPicPr>
            <p:cNvPr id="40" name="Picture 3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rot="5400000">
              <a:off x="10146665" y="7023736"/>
              <a:ext cx="2286001" cy="735332"/>
            </a:xfrm>
            <a:prstGeom prst="rect">
              <a:avLst/>
            </a:prstGeom>
          </p:spPr>
        </p:pic>
        <p:pic>
          <p:nvPicPr>
            <p:cNvPr id="41" name="Picture 4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a:off x="5054600" y="7849203"/>
              <a:ext cx="3276600" cy="685197"/>
            </a:xfrm>
            <a:prstGeom prst="rect">
              <a:avLst/>
            </a:prstGeom>
          </p:spPr>
        </p:pic>
        <p:pic>
          <p:nvPicPr>
            <p:cNvPr id="44" name="Picture 4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a:off x="2311400" y="8077200"/>
              <a:ext cx="1904999" cy="1295400"/>
            </a:xfrm>
            <a:prstGeom prst="rect">
              <a:avLst/>
            </a:prstGeom>
          </p:spPr>
        </p:pic>
        <p:pic>
          <p:nvPicPr>
            <p:cNvPr id="46" name="Picture 45" descr="Screen Shot 2012-11-16 at 11.53.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2743200"/>
              <a:ext cx="11811000" cy="1270000"/>
            </a:xfrm>
            <a:prstGeom prst="rect">
              <a:avLst/>
            </a:prstGeom>
          </p:spPr>
        </p:pic>
        <p:pic>
          <p:nvPicPr>
            <p:cNvPr id="47" name="Picture 4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4247" t="47832" r="3373" b="44311"/>
            <a:stretch/>
          </p:blipFill>
          <p:spPr>
            <a:xfrm>
              <a:off x="7188200" y="1981200"/>
              <a:ext cx="4495800" cy="762000"/>
            </a:xfrm>
            <a:prstGeom prst="rect">
              <a:avLst/>
            </a:prstGeom>
          </p:spPr>
        </p:pic>
        <p:pic>
          <p:nvPicPr>
            <p:cNvPr id="48" name="Picture 4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a:off x="711200" y="4038600"/>
              <a:ext cx="2786608" cy="735333"/>
            </a:xfrm>
            <a:prstGeom prst="rect">
              <a:avLst/>
            </a:prstGeom>
          </p:spPr>
        </p:pic>
        <p:pic>
          <p:nvPicPr>
            <p:cNvPr id="49" name="Picture 48" descr="Screen Shot 2012-11-16 at 12.03.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400" y="4114800"/>
              <a:ext cx="7467600" cy="1308100"/>
            </a:xfrm>
            <a:prstGeom prst="rect">
              <a:avLst/>
            </a:prstGeom>
          </p:spPr>
        </p:pic>
      </p:grpSp>
    </p:spTree>
    <p:extLst>
      <p:ext uri="{BB962C8B-B14F-4D97-AF65-F5344CB8AC3E}">
        <p14:creationId xmlns:p14="http://schemas.microsoft.com/office/powerpoint/2010/main" val="3821768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2"/>
          <p:cNvSpPr>
            <a:spLocks noChangeShapeType="1"/>
          </p:cNvSpPr>
          <p:nvPr/>
        </p:nvSpPr>
        <p:spPr bwMode="auto">
          <a:xfrm>
            <a:off x="647700" y="1965325"/>
            <a:ext cx="11709400" cy="3175"/>
          </a:xfrm>
          <a:prstGeom prst="line">
            <a:avLst/>
          </a:prstGeom>
          <a:noFill/>
          <a:ln w="12700">
            <a:solidFill>
              <a:srgbClr val="9A9A9A"/>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5362" name="Rectangle 3"/>
          <p:cNvSpPr>
            <a:spLocks noGrp="1" noChangeArrowheads="1"/>
          </p:cNvSpPr>
          <p:nvPr>
            <p:ph type="title"/>
          </p:nvPr>
        </p:nvSpPr>
        <p:spPr>
          <a:xfrm>
            <a:off x="635000" y="381000"/>
            <a:ext cx="11709400" cy="1219200"/>
          </a:xfrm>
        </p:spPr>
        <p:txBody>
          <a:bodyPr lIns="38096" tIns="38096" rIns="0" bIns="38096"/>
          <a:lstStyle/>
          <a:p>
            <a:pPr marL="34925" algn="ctr" eaLnBrk="1" hangingPunct="1"/>
            <a:r>
              <a:rPr lang="en-US" sz="4500" dirty="0">
                <a:latin typeface="Arial" charset="0"/>
                <a:ea typeface="ヒラギノ角ゴ Pro W6" charset="0"/>
                <a:cs typeface="Arial" charset="0"/>
              </a:rPr>
              <a:t>Changing </a:t>
            </a:r>
            <a:r>
              <a:rPr lang="en-US" sz="4500" dirty="0" smtClean="0">
                <a:latin typeface="Arial" charset="0"/>
                <a:ea typeface="ヒラギノ角ゴ Pro W6" charset="0"/>
                <a:cs typeface="Arial" charset="0"/>
              </a:rPr>
              <a:t>Infrastructure</a:t>
            </a:r>
            <a:r>
              <a:rPr lang="en-US" sz="4500" dirty="0">
                <a:latin typeface="Arial" charset="0"/>
                <a:ea typeface="ヒラギノ角ゴ Pro W6" charset="0"/>
                <a:cs typeface="Arial" charset="0"/>
              </a:rPr>
              <a:t>, </a:t>
            </a:r>
            <a:r>
              <a:rPr lang="en-US" sz="4500" dirty="0" smtClean="0">
                <a:latin typeface="Arial" charset="0"/>
                <a:ea typeface="ヒラギノ角ゴ Pro W6" charset="0"/>
                <a:cs typeface="Arial" charset="0"/>
              </a:rPr>
              <a:t>Changing Interactions</a:t>
            </a:r>
            <a:endParaRPr lang="en-US" sz="4500" dirty="0">
              <a:latin typeface="Arial" charset="0"/>
              <a:ea typeface="ヒラギノ角ゴ Pro W6" charset="0"/>
              <a:cs typeface="Arial" charset="0"/>
            </a:endParaRPr>
          </a:p>
        </p:txBody>
      </p:sp>
      <p:sp>
        <p:nvSpPr>
          <p:cNvPr id="5" name="Rounded Rectangular Callout 4"/>
          <p:cNvSpPr/>
          <p:nvPr/>
        </p:nvSpPr>
        <p:spPr bwMode="auto">
          <a:xfrm>
            <a:off x="330200" y="2133603"/>
            <a:ext cx="5638800" cy="6019797"/>
          </a:xfrm>
          <a:prstGeom prst="wedgeRoundRectCallout">
            <a:avLst>
              <a:gd name="adj1" fmla="val -6314"/>
              <a:gd name="adj2" fmla="val 63903"/>
              <a:gd name="adj3" fmla="val 16667"/>
            </a:avLst>
          </a:prstGeom>
          <a:gradFill>
            <a:gsLst>
              <a:gs pos="0">
                <a:srgbClr val="7CBCFF"/>
              </a:gs>
              <a:gs pos="100000">
                <a:schemeClr val="accent6">
                  <a:tint val="15000"/>
                  <a:satMod val="350000"/>
                </a:schemeClr>
              </a:gs>
            </a:gsLst>
          </a:gradFill>
          <a:ln>
            <a:solidFill>
              <a:srgbClr val="0080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25" tIns="45712" rIns="91425" bIns="45712"/>
          <a:lstStyle/>
          <a:p>
            <a:r>
              <a:rPr lang="en-US" altLang="ja-JP" sz="2600" dirty="0" smtClean="0">
                <a:solidFill>
                  <a:schemeClr val="tx1"/>
                </a:solidFill>
                <a:latin typeface="Arial" charset="0"/>
                <a:cs typeface="Arial" charset="0"/>
              </a:rPr>
              <a:t>“Everybody </a:t>
            </a:r>
            <a:r>
              <a:rPr lang="en-US" altLang="ja-JP" sz="2600" dirty="0">
                <a:solidFill>
                  <a:schemeClr val="tx1"/>
                </a:solidFill>
                <a:latin typeface="Arial" charset="0"/>
                <a:cs typeface="Arial" charset="0"/>
              </a:rPr>
              <a:t>did absolutely their own thing as far as literacy. Some people used the Basal series . . . we had different Basal series going in the building. A lot of people were going to a literature-based instruction. Nobody ever talked to each other. It was just—everybody went into their own room, closed the door and did their own thing. So we</a:t>
            </a:r>
            <a:r>
              <a:rPr lang="en-US" sz="2600" dirty="0">
                <a:solidFill>
                  <a:schemeClr val="tx1"/>
                </a:solidFill>
                <a:latin typeface="Arial" charset="0"/>
                <a:cs typeface="Arial" charset="0"/>
              </a:rPr>
              <a:t>’</a:t>
            </a:r>
            <a:r>
              <a:rPr lang="en-US" altLang="ja-JP" sz="2600" dirty="0">
                <a:solidFill>
                  <a:schemeClr val="tx1"/>
                </a:solidFill>
                <a:latin typeface="Arial" charset="0"/>
                <a:cs typeface="Arial" charset="0"/>
              </a:rPr>
              <a:t>ve tried to develop some common vocabulary and common ways of doing things.</a:t>
            </a:r>
            <a:r>
              <a:rPr lang="en-US" sz="2600" dirty="0">
                <a:solidFill>
                  <a:schemeClr val="tx1"/>
                </a:solidFill>
                <a:latin typeface="Arial" charset="0"/>
                <a:cs typeface="Arial" charset="0"/>
              </a:rPr>
              <a:t>”</a:t>
            </a:r>
            <a:r>
              <a:rPr lang="en-US" altLang="ja-JP" sz="2600" dirty="0">
                <a:solidFill>
                  <a:schemeClr val="tx1"/>
                </a:solidFill>
                <a:latin typeface="Arial" charset="0"/>
                <a:cs typeface="Arial" charset="0"/>
              </a:rPr>
              <a:t> </a:t>
            </a:r>
            <a:endParaRPr lang="en-US" sz="2600" dirty="0">
              <a:solidFill>
                <a:schemeClr val="tx1"/>
              </a:solidFill>
            </a:endParaRPr>
          </a:p>
        </p:txBody>
      </p:sp>
      <p:sp>
        <p:nvSpPr>
          <p:cNvPr id="6" name="Rounded Rectangular Callout 5"/>
          <p:cNvSpPr/>
          <p:nvPr/>
        </p:nvSpPr>
        <p:spPr bwMode="auto">
          <a:xfrm>
            <a:off x="6197600" y="2133600"/>
            <a:ext cx="6477000" cy="6858000"/>
          </a:xfrm>
          <a:prstGeom prst="wedgeRoundRectCallout">
            <a:avLst>
              <a:gd name="adj1" fmla="val -45583"/>
              <a:gd name="adj2" fmla="val 55862"/>
              <a:gd name="adj3" fmla="val 16667"/>
            </a:avLst>
          </a:prstGeom>
          <a:gradFill>
            <a:gsLst>
              <a:gs pos="0">
                <a:srgbClr val="7CBCFF"/>
              </a:gs>
              <a:gs pos="100000">
                <a:schemeClr val="accent6">
                  <a:tint val="15000"/>
                  <a:satMod val="350000"/>
                </a:schemeClr>
              </a:gs>
            </a:gsLst>
          </a:gradFill>
          <a:ln>
            <a:solidFill>
              <a:srgbClr val="0080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25" tIns="45712" rIns="91425" bIns="45712"/>
          <a:lstStyle/>
          <a:p>
            <a:r>
              <a:rPr lang="en-US" altLang="ja-JP" sz="2600" dirty="0">
                <a:solidFill>
                  <a:schemeClr val="tx1"/>
                </a:solidFill>
                <a:latin typeface="Arial" charset="0"/>
                <a:cs typeface="Arial" charset="0"/>
              </a:rPr>
              <a:t> </a:t>
            </a:r>
            <a:r>
              <a:rPr lang="en-US" altLang="ja-JP" sz="2600" dirty="0" smtClean="0">
                <a:solidFill>
                  <a:schemeClr val="tx1"/>
                </a:solidFill>
                <a:latin typeface="Arial" charset="0"/>
                <a:cs typeface="Arial" charset="0"/>
              </a:rPr>
              <a:t>“</a:t>
            </a:r>
            <a:r>
              <a:rPr lang="en-US" altLang="ja-JP" sz="2600" dirty="0" smtClean="0">
                <a:solidFill>
                  <a:srgbClr val="292934"/>
                </a:solidFill>
                <a:latin typeface="Arial" charset="0"/>
                <a:cs typeface="Arial" charset="0"/>
              </a:rPr>
              <a:t>You </a:t>
            </a:r>
            <a:r>
              <a:rPr lang="en-US" altLang="ja-JP" sz="2600" dirty="0">
                <a:solidFill>
                  <a:srgbClr val="292934"/>
                </a:solidFill>
                <a:latin typeface="Arial" charset="0"/>
                <a:cs typeface="Arial" charset="0"/>
              </a:rPr>
              <a:t>close your door. You do what you want. You don</a:t>
            </a:r>
            <a:r>
              <a:rPr lang="en-US" sz="2600" dirty="0">
                <a:solidFill>
                  <a:srgbClr val="292934"/>
                </a:solidFill>
                <a:latin typeface="Arial" charset="0"/>
                <a:cs typeface="Arial" charset="0"/>
              </a:rPr>
              <a:t>’</a:t>
            </a:r>
            <a:r>
              <a:rPr lang="en-US" altLang="ja-JP" sz="2600" dirty="0">
                <a:solidFill>
                  <a:srgbClr val="292934"/>
                </a:solidFill>
                <a:latin typeface="Arial" charset="0"/>
                <a:cs typeface="Arial" charset="0"/>
              </a:rPr>
              <a:t>t know what everybody else is doing and it</a:t>
            </a:r>
            <a:r>
              <a:rPr lang="en-US" sz="2600" dirty="0">
                <a:solidFill>
                  <a:srgbClr val="292934"/>
                </a:solidFill>
                <a:latin typeface="Arial" charset="0"/>
                <a:cs typeface="Arial" charset="0"/>
              </a:rPr>
              <a:t>’</a:t>
            </a:r>
            <a:r>
              <a:rPr lang="en-US" altLang="ja-JP" sz="2600" dirty="0">
                <a:solidFill>
                  <a:srgbClr val="292934"/>
                </a:solidFill>
                <a:latin typeface="Arial" charset="0"/>
                <a:cs typeface="Arial" charset="0"/>
              </a:rPr>
              <a:t>s fine. Nobody is interested. Nobody</a:t>
            </a:r>
            <a:r>
              <a:rPr lang="en-US" sz="2600" dirty="0">
                <a:solidFill>
                  <a:srgbClr val="292934"/>
                </a:solidFill>
                <a:latin typeface="Arial" charset="0"/>
                <a:cs typeface="Arial" charset="0"/>
              </a:rPr>
              <a:t>’</a:t>
            </a:r>
            <a:r>
              <a:rPr lang="en-US" altLang="ja-JP" sz="2600" dirty="0">
                <a:solidFill>
                  <a:srgbClr val="292934"/>
                </a:solidFill>
                <a:latin typeface="Arial" charset="0"/>
                <a:cs typeface="Arial" charset="0"/>
              </a:rPr>
              <a:t>s checking on you or even interested in what you are doing . . . but it changed since then. We work much closer together and I was a very quiet person. . . . Until I was probably elected to . . . chair cycle. First of all, we probably were forced to do some exchange of ideas in—when it first started. Then people found it</a:t>
            </a:r>
            <a:r>
              <a:rPr lang="en-US" sz="2600" dirty="0">
                <a:solidFill>
                  <a:srgbClr val="292934"/>
                </a:solidFill>
                <a:latin typeface="Arial" charset="0"/>
                <a:cs typeface="Arial" charset="0"/>
              </a:rPr>
              <a:t>’</a:t>
            </a:r>
            <a:r>
              <a:rPr lang="en-US" altLang="ja-JP" sz="2600" dirty="0">
                <a:solidFill>
                  <a:srgbClr val="292934"/>
                </a:solidFill>
                <a:latin typeface="Arial" charset="0"/>
                <a:cs typeface="Arial" charset="0"/>
              </a:rPr>
              <a:t>s very helpful and nobody keeping anything as a secret so we share freely. And it helps</a:t>
            </a:r>
            <a:r>
              <a:rPr lang="en-US" altLang="ja-JP" sz="2600" dirty="0" smtClean="0">
                <a:solidFill>
                  <a:srgbClr val="292934"/>
                </a:solidFill>
                <a:latin typeface="Arial" charset="0"/>
                <a:cs typeface="Arial" charset="0"/>
              </a:rPr>
              <a:t>.” </a:t>
            </a:r>
            <a:endParaRPr lang="en-US" sz="2600" dirty="0">
              <a:solidFill>
                <a:srgbClr val="292934"/>
              </a:solidFill>
            </a:endParaRPr>
          </a:p>
        </p:txBody>
      </p:sp>
      <p:sp>
        <p:nvSpPr>
          <p:cNvPr id="2" name="TextBox 1"/>
          <p:cNvSpPr txBox="1"/>
          <p:nvPr/>
        </p:nvSpPr>
        <p:spPr>
          <a:xfrm>
            <a:off x="3073400" y="8915400"/>
            <a:ext cx="3172663" cy="584776"/>
          </a:xfrm>
          <a:prstGeom prst="rect">
            <a:avLst/>
          </a:prstGeom>
          <a:noFill/>
        </p:spPr>
        <p:txBody>
          <a:bodyPr wrap="none" rtlCol="0">
            <a:spAutoFit/>
          </a:bodyPr>
          <a:lstStyle/>
          <a:p>
            <a:r>
              <a:rPr lang="en-US" sz="3200" dirty="0" smtClean="0">
                <a:solidFill>
                  <a:srgbClr val="E1E1E1"/>
                </a:solidFill>
              </a:rPr>
              <a:t>Teacher Interview</a:t>
            </a:r>
            <a:endParaRPr lang="en-US" sz="3200" dirty="0">
              <a:solidFill>
                <a:srgbClr val="E1E1E1"/>
              </a:solidFill>
            </a:endParaRPr>
          </a:p>
        </p:txBody>
      </p:sp>
    </p:spTree>
    <p:extLst>
      <p:ext uri="{BB962C8B-B14F-4D97-AF65-F5344CB8AC3E}">
        <p14:creationId xmlns:p14="http://schemas.microsoft.com/office/powerpoint/2010/main" val="2749709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2"/>
          <p:cNvSpPr>
            <a:spLocks noChangeShapeType="1"/>
          </p:cNvSpPr>
          <p:nvPr/>
        </p:nvSpPr>
        <p:spPr bwMode="auto">
          <a:xfrm>
            <a:off x="647700" y="1968500"/>
            <a:ext cx="11709400" cy="3175"/>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1" name="Rectangle 4"/>
          <p:cNvSpPr>
            <a:spLocks noGrp="1" noChangeArrowheads="1"/>
          </p:cNvSpPr>
          <p:nvPr>
            <p:ph type="body" idx="1"/>
          </p:nvPr>
        </p:nvSpPr>
        <p:spPr>
          <a:xfrm>
            <a:off x="31723" y="2133600"/>
            <a:ext cx="12420600" cy="7162800"/>
          </a:xfrm>
        </p:spPr>
        <p:txBody>
          <a:bodyPr rIns="52381"/>
          <a:lstStyle/>
          <a:p>
            <a:pPr lvl="2" indent="0" defTabSz="606425" eaLnBrk="1" hangingPunct="1">
              <a:lnSpc>
                <a:spcPct val="110000"/>
              </a:lnSpc>
            </a:pPr>
            <a:r>
              <a:rPr lang="en-US" sz="2600" dirty="0">
                <a:solidFill>
                  <a:schemeClr val="bg1"/>
                </a:solidFill>
                <a:latin typeface="Arial" charset="0"/>
                <a:ea typeface="ＭＳ Ｐゴシック" charset="0"/>
                <a:cs typeface="ＭＳ Ｐゴシック" charset="0"/>
              </a:rPr>
              <a:t>Ms. Sally then switched the topic of discussion to a </a:t>
            </a:r>
            <a:r>
              <a:rPr lang="en-US" sz="2600" u="sng" dirty="0">
                <a:solidFill>
                  <a:schemeClr val="bg1"/>
                </a:solidFill>
                <a:latin typeface="Arial" charset="0"/>
                <a:ea typeface="ＭＳ Ｐゴシック" charset="0"/>
                <a:cs typeface="ＭＳ Ｐゴシック" charset="0"/>
              </a:rPr>
              <a:t>uniformed spelling program</a:t>
            </a:r>
            <a:r>
              <a:rPr lang="en-US" sz="2600" dirty="0">
                <a:solidFill>
                  <a:schemeClr val="bg1"/>
                </a:solidFill>
                <a:latin typeface="Arial" charset="0"/>
                <a:ea typeface="ＭＳ Ｐゴシック" charset="0"/>
                <a:cs typeface="ＭＳ Ｐゴシック" charset="0"/>
              </a:rPr>
              <a:t> for the grade. She raised the point that it was important for the grade "to be following a sequence for instruction for phonics." Ms. Jill also wants to bring in one of her own favorite books into the curriculum which she claims has a "consistent format which is the most important because the students are missing a range of words. … Ms. Dalia then raised the point that </a:t>
            </a:r>
            <a:r>
              <a:rPr lang="en-US" sz="2600" u="sng" dirty="0">
                <a:solidFill>
                  <a:schemeClr val="bg1"/>
                </a:solidFill>
                <a:latin typeface="Arial" charset="0"/>
                <a:ea typeface="ＭＳ Ｐゴシック" charset="0"/>
                <a:cs typeface="ＭＳ Ｐゴシック" charset="0"/>
              </a:rPr>
              <a:t>she would be concerned that the grade would not be following the standards of the Illinois State in reference to the [</a:t>
            </a:r>
            <a:r>
              <a:rPr lang="en-US" sz="2600" u="sng" dirty="0" smtClean="0">
                <a:solidFill>
                  <a:schemeClr val="bg1"/>
                </a:solidFill>
                <a:latin typeface="Arial" charset="0"/>
                <a:ea typeface="ＭＳ Ｐゴシック" charset="0"/>
                <a:cs typeface="ＭＳ Ｐゴシック" charset="0"/>
              </a:rPr>
              <a:t>Jill’</a:t>
            </a:r>
            <a:r>
              <a:rPr lang="en-US" altLang="ja-JP" sz="2600" u="sng" dirty="0" smtClean="0">
                <a:solidFill>
                  <a:schemeClr val="bg1"/>
                </a:solidFill>
                <a:latin typeface="Arial" charset="0"/>
                <a:ea typeface="ＭＳ Ｐゴシック" charset="0"/>
                <a:cs typeface="Arial" charset="0"/>
              </a:rPr>
              <a:t>s</a:t>
            </a:r>
            <a:r>
              <a:rPr lang="en-US" altLang="ja-JP" sz="2600" u="sng" dirty="0">
                <a:solidFill>
                  <a:schemeClr val="bg1"/>
                </a:solidFill>
                <a:latin typeface="Arial" charset="0"/>
                <a:ea typeface="ＭＳ Ｐゴシック" charset="0"/>
                <a:cs typeface="Arial" charset="0"/>
              </a:rPr>
              <a:t>] book</a:t>
            </a:r>
            <a:r>
              <a:rPr lang="en-US" altLang="ja-JP" sz="2600" dirty="0">
                <a:solidFill>
                  <a:schemeClr val="bg1"/>
                </a:solidFill>
                <a:latin typeface="Arial" charset="0"/>
                <a:ea typeface="ＭＳ Ｐゴシック" charset="0"/>
                <a:cs typeface="Arial" charset="0"/>
              </a:rPr>
              <a:t>. </a:t>
            </a:r>
            <a:r>
              <a:rPr lang="en-US" altLang="ja-JP" sz="2600" dirty="0" smtClean="0">
                <a:solidFill>
                  <a:srgbClr val="A6A6A6"/>
                </a:solidFill>
                <a:latin typeface="Arial" charset="0"/>
                <a:ea typeface="ＭＳ Ｐゴシック" charset="0"/>
                <a:cs typeface="Arial" charset="0"/>
              </a:rPr>
              <a:t>[Grade Level </a:t>
            </a:r>
            <a:r>
              <a:rPr lang="en-US" altLang="ja-JP" sz="2600" dirty="0">
                <a:solidFill>
                  <a:srgbClr val="A6A6A6"/>
                </a:solidFill>
                <a:latin typeface="Arial" charset="0"/>
                <a:ea typeface="ＭＳ Ｐゴシック" charset="0"/>
                <a:cs typeface="Arial" charset="0"/>
              </a:rPr>
              <a:t>Meeting at Baxter, 10/28/</a:t>
            </a:r>
            <a:r>
              <a:rPr lang="en-US" altLang="ja-JP" sz="2600" dirty="0" smtClean="0">
                <a:solidFill>
                  <a:srgbClr val="A6A6A6"/>
                </a:solidFill>
                <a:latin typeface="Arial" charset="0"/>
                <a:ea typeface="ＭＳ Ｐゴシック" charset="0"/>
                <a:cs typeface="Arial" charset="0"/>
              </a:rPr>
              <a:t>99]</a:t>
            </a:r>
            <a:endParaRPr lang="en-US" altLang="ja-JP" sz="2600" dirty="0">
              <a:solidFill>
                <a:srgbClr val="A6A6A6"/>
              </a:solidFill>
              <a:latin typeface="Arial" charset="0"/>
              <a:ea typeface="ＭＳ Ｐゴシック" charset="0"/>
              <a:cs typeface="Arial" charset="0"/>
            </a:endParaRPr>
          </a:p>
          <a:p>
            <a:pPr lvl="2" indent="0" defTabSz="606425" eaLnBrk="1" hangingPunct="1">
              <a:lnSpc>
                <a:spcPct val="110000"/>
              </a:lnSpc>
            </a:pPr>
            <a:r>
              <a:rPr lang="en-US" sz="2600" dirty="0">
                <a:latin typeface="Helvetica Neue" charset="0"/>
                <a:ea typeface="ヒラギノ角ゴ Pro W3" charset="0"/>
                <a:cs typeface="ヒラギノ角ゴ Pro W3" charset="0"/>
              </a:rPr>
              <a:t>Ms. Jones [mathematics teacher leader] remarks, “</a:t>
            </a:r>
            <a:r>
              <a:rPr lang="en-US" altLang="ja-JP" sz="2600" dirty="0">
                <a:latin typeface="Helvetica Neue" charset="0"/>
                <a:ea typeface="ヒラギノ角ゴ Pro W3" charset="0"/>
                <a:cs typeface="ヒラギノ角ゴ Pro W3" charset="0"/>
              </a:rPr>
              <a:t>I </a:t>
            </a:r>
            <a:r>
              <a:rPr lang="en-US" altLang="ja-JP" sz="2600" dirty="0" smtClean="0">
                <a:latin typeface="Helvetica Neue" charset="0"/>
                <a:ea typeface="ヒラギノ角ゴ Pro W3" charset="0"/>
                <a:cs typeface="ヒラギノ角ゴ Pro W3" charset="0"/>
              </a:rPr>
              <a:t>don’t </a:t>
            </a:r>
            <a:r>
              <a:rPr lang="en-US" altLang="ja-JP" sz="2600" dirty="0">
                <a:latin typeface="Helvetica Neue" charset="0"/>
                <a:ea typeface="ヒラギノ角ゴ Pro W3" charset="0"/>
                <a:cs typeface="ヒラギノ角ゴ Pro W3" charset="0"/>
              </a:rPr>
              <a:t>too much worry about this one [kind of] question. </a:t>
            </a:r>
            <a:r>
              <a:rPr lang="en-US" altLang="ja-JP" sz="2600" u="sng" dirty="0">
                <a:latin typeface="Helvetica Neue" charset="0"/>
                <a:ea typeface="ヒラギノ角ゴ Pro W3" charset="0"/>
                <a:cs typeface="ヒラギノ角ゴ Pro W3" charset="0"/>
              </a:rPr>
              <a:t>But now if it</a:t>
            </a:r>
            <a:r>
              <a:rPr lang="en-US" sz="2600" u="sng" dirty="0">
                <a:latin typeface="Helvetica Neue" charset="0"/>
                <a:ea typeface="ヒラギノ角ゴ Pro W3" charset="0"/>
                <a:cs typeface="ヒラギノ角ゴ Pro W3" charset="0"/>
              </a:rPr>
              <a:t>’</a:t>
            </a:r>
            <a:r>
              <a:rPr lang="en-US" altLang="ja-JP" sz="2600" u="sng" dirty="0">
                <a:latin typeface="Helvetica Neue" charset="0"/>
                <a:ea typeface="ヒラギノ角ゴ Pro W3" charset="0"/>
                <a:cs typeface="ヒラギノ角ゴ Pro W3" charset="0"/>
              </a:rPr>
              <a:t>s four or five questions [about the same content on the state test] I target in on that and I make sure my kids know that</a:t>
            </a:r>
            <a:r>
              <a:rPr lang="en-US" altLang="ja-JP" sz="2600" dirty="0">
                <a:latin typeface="Helvetica Neue" charset="0"/>
                <a:ea typeface="ヒラギノ角ゴ Pro W3" charset="0"/>
                <a:cs typeface="ヒラギノ角ゴ Pro W3" charset="0"/>
              </a:rPr>
              <a:t>…</a:t>
            </a:r>
            <a:r>
              <a:rPr lang="en-US" sz="2600" dirty="0">
                <a:latin typeface="Helvetica Neue" charset="0"/>
                <a:ea typeface="ヒラギノ角ゴ Pro W3" charset="0"/>
                <a:cs typeface="ヒラギノ角ゴ Pro W3" charset="0"/>
              </a:rPr>
              <a:t>”</a:t>
            </a:r>
            <a:r>
              <a:rPr lang="en-US" altLang="ja-JP" sz="2600" dirty="0">
                <a:latin typeface="Helvetica Neue" charset="0"/>
                <a:ea typeface="ヒラギノ角ゴ Pro W3" charset="0"/>
                <a:cs typeface="ヒラギノ角ゴ Pro W3" charset="0"/>
              </a:rPr>
              <a:t> </a:t>
            </a:r>
            <a:r>
              <a:rPr lang="en-US" altLang="ja-JP" sz="2600" dirty="0">
                <a:solidFill>
                  <a:srgbClr val="A6A6A6"/>
                </a:solidFill>
                <a:latin typeface="Helvetica Neue" charset="0"/>
                <a:ea typeface="ヒラギノ角ゴ Pro W3" charset="0"/>
                <a:cs typeface="ヒラギノ角ゴ Pro W3" charset="0"/>
              </a:rPr>
              <a:t>[</a:t>
            </a:r>
            <a:r>
              <a:rPr lang="en-US" altLang="ja-JP" sz="2600" dirty="0" smtClean="0">
                <a:solidFill>
                  <a:srgbClr val="A6A6A6"/>
                </a:solidFill>
                <a:latin typeface="Helvetica Neue" charset="0"/>
                <a:ea typeface="ヒラギノ角ゴ Pro W3" charset="0"/>
                <a:cs typeface="ヒラギノ角ゴ Pro W3" charset="0"/>
              </a:rPr>
              <a:t>Annual Kick</a:t>
            </a:r>
            <a:r>
              <a:rPr lang="en-US" altLang="ja-JP" sz="2600" dirty="0">
                <a:solidFill>
                  <a:srgbClr val="A6A6A6"/>
                </a:solidFill>
                <a:latin typeface="Helvetica Neue" charset="0"/>
                <a:ea typeface="ヒラギノ角ゴ Pro W3" charset="0"/>
                <a:cs typeface="ヒラギノ角ゴ Pro W3" charset="0"/>
              </a:rPr>
              <a:t>-off F</a:t>
            </a:r>
            <a:r>
              <a:rPr lang="en-US" altLang="ja-JP" sz="2600" dirty="0" smtClean="0">
                <a:solidFill>
                  <a:srgbClr val="A6A6A6"/>
                </a:solidFill>
                <a:latin typeface="Helvetica Neue" charset="0"/>
                <a:ea typeface="ヒラギノ角ゴ Pro W3" charset="0"/>
                <a:cs typeface="ヒラギノ角ゴ Pro W3" charset="0"/>
              </a:rPr>
              <a:t>aculty Meeting </a:t>
            </a:r>
            <a:r>
              <a:rPr lang="en-US" altLang="ja-JP" sz="2600" dirty="0">
                <a:solidFill>
                  <a:srgbClr val="A6A6A6"/>
                </a:solidFill>
                <a:latin typeface="Helvetica Neue" charset="0"/>
                <a:ea typeface="ヒラギノ角ゴ Pro W3" charset="0"/>
                <a:cs typeface="ヒラギノ角ゴ Pro W3" charset="0"/>
              </a:rPr>
              <a:t>at Adams, 8/31/</a:t>
            </a:r>
            <a:r>
              <a:rPr lang="en-US" altLang="ja-JP" sz="2600" dirty="0" smtClean="0">
                <a:solidFill>
                  <a:srgbClr val="A6A6A6"/>
                </a:solidFill>
                <a:latin typeface="Helvetica Neue" charset="0"/>
                <a:ea typeface="ヒラギノ角ゴ Pro W3" charset="0"/>
                <a:cs typeface="ヒラギノ角ゴ Pro W3" charset="0"/>
              </a:rPr>
              <a:t>01</a:t>
            </a:r>
            <a:r>
              <a:rPr lang="en-US" altLang="ja-JP" sz="2600" dirty="0">
                <a:solidFill>
                  <a:srgbClr val="A6A6A6"/>
                </a:solidFill>
                <a:latin typeface="Helvetica Neue" charset="0"/>
                <a:ea typeface="ヒラギノ角ゴ Pro W3" charset="0"/>
                <a:cs typeface="ヒラギノ角ゴ Pro W3" charset="0"/>
              </a:rPr>
              <a:t>]</a:t>
            </a:r>
            <a:endParaRPr lang="en-US" altLang="ja-JP" sz="2600" dirty="0">
              <a:solidFill>
                <a:srgbClr val="A6A6A6"/>
              </a:solidFill>
              <a:latin typeface="Arial" charset="0"/>
              <a:ea typeface="Arial" charset="0"/>
              <a:cs typeface="Arial" charset="0"/>
            </a:endParaRPr>
          </a:p>
          <a:p>
            <a:pPr lvl="2" indent="0" defTabSz="606425" eaLnBrk="1" hangingPunct="1">
              <a:lnSpc>
                <a:spcPct val="110000"/>
              </a:lnSpc>
            </a:pPr>
            <a:endParaRPr lang="en-US" sz="2600" dirty="0">
              <a:solidFill>
                <a:schemeClr val="bg1"/>
              </a:solidFill>
              <a:latin typeface="Arial" charset="0"/>
              <a:ea typeface="Arial" charset="0"/>
              <a:cs typeface="Arial" charset="0"/>
            </a:endParaRPr>
          </a:p>
        </p:txBody>
      </p:sp>
      <p:sp>
        <p:nvSpPr>
          <p:cNvPr id="2" name="Title 1"/>
          <p:cNvSpPr>
            <a:spLocks noGrp="1"/>
          </p:cNvSpPr>
          <p:nvPr>
            <p:ph type="title"/>
          </p:nvPr>
        </p:nvSpPr>
        <p:spPr/>
        <p:txBody>
          <a:bodyPr/>
          <a:lstStyle/>
          <a:p>
            <a:pPr algn="ctr"/>
            <a:r>
              <a:rPr lang="en-US" dirty="0" smtClean="0"/>
              <a:t>Organizational Routines: </a:t>
            </a:r>
            <a:r>
              <a:rPr lang="en-US" dirty="0" err="1" smtClean="0"/>
              <a:t>Performative</a:t>
            </a:r>
            <a:r>
              <a:rPr lang="en-US" dirty="0" smtClean="0"/>
              <a:t> Aspect</a:t>
            </a:r>
            <a:endParaRPr lang="en-US" dirty="0"/>
          </a:p>
        </p:txBody>
      </p:sp>
    </p:spTree>
    <p:extLst>
      <p:ext uri="{BB962C8B-B14F-4D97-AF65-F5344CB8AC3E}">
        <p14:creationId xmlns:p14="http://schemas.microsoft.com/office/powerpoint/2010/main" val="2922109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
          <p:cNvSpPr>
            <a:spLocks noChangeShapeType="1"/>
          </p:cNvSpPr>
          <p:nvPr/>
        </p:nvSpPr>
        <p:spPr bwMode="auto">
          <a:xfrm>
            <a:off x="647700" y="1968500"/>
            <a:ext cx="11709400" cy="3175"/>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7" name="Rectangle 4"/>
          <p:cNvSpPr>
            <a:spLocks noGrp="1" noChangeArrowheads="1"/>
          </p:cNvSpPr>
          <p:nvPr>
            <p:ph type="body" idx="1"/>
          </p:nvPr>
        </p:nvSpPr>
        <p:spPr>
          <a:xfrm>
            <a:off x="228600" y="2438400"/>
            <a:ext cx="12366625" cy="6781800"/>
          </a:xfrm>
        </p:spPr>
        <p:txBody>
          <a:bodyPr rIns="52381"/>
          <a:lstStyle/>
          <a:p>
            <a:pPr lvl="2" indent="0" defTabSz="606425" eaLnBrk="1" hangingPunct="1">
              <a:lnSpc>
                <a:spcPct val="110000"/>
              </a:lnSpc>
            </a:pPr>
            <a:r>
              <a:rPr lang="en-US" sz="2600" dirty="0">
                <a:solidFill>
                  <a:schemeClr val="bg1"/>
                </a:solidFill>
                <a:latin typeface="Arial" charset="0"/>
                <a:ea typeface="ＭＳ Ｐゴシック" charset="0"/>
                <a:cs typeface="ＭＳ Ｐゴシック" charset="0"/>
              </a:rPr>
              <a:t>First I would like to say congratulations to grade </a:t>
            </a:r>
            <a:r>
              <a:rPr lang="en-US" sz="2600" dirty="0" smtClean="0">
                <a:solidFill>
                  <a:schemeClr val="bg1"/>
                </a:solidFill>
                <a:latin typeface="Arial" charset="0"/>
                <a:ea typeface="ＭＳ Ｐゴシック" charset="0"/>
                <a:cs typeface="ＭＳ Ｐゴシック" charset="0"/>
              </a:rPr>
              <a:t>levels—</a:t>
            </a:r>
            <a:r>
              <a:rPr lang="en-US" sz="2600" u="sng" dirty="0" smtClean="0">
                <a:solidFill>
                  <a:schemeClr val="bg1"/>
                </a:solidFill>
                <a:latin typeface="Arial" charset="0"/>
                <a:ea typeface="ＭＳ Ｐゴシック" charset="0"/>
                <a:cs typeface="ＭＳ Ｐゴシック" charset="0"/>
              </a:rPr>
              <a:t>all grade </a:t>
            </a:r>
            <a:r>
              <a:rPr lang="en-US" sz="2600" u="sng" dirty="0">
                <a:solidFill>
                  <a:schemeClr val="bg1"/>
                </a:solidFill>
                <a:latin typeface="Arial" charset="0"/>
                <a:ea typeface="ＭＳ Ｐゴシック" charset="0"/>
                <a:cs typeface="ＭＳ Ｐゴシック" charset="0"/>
              </a:rPr>
              <a:t>levels made some improvements from the </a:t>
            </a:r>
            <a:r>
              <a:rPr lang="en-US" sz="2600" u="sng" dirty="0" smtClean="0">
                <a:solidFill>
                  <a:schemeClr val="bg1"/>
                </a:solidFill>
                <a:latin typeface="Arial" charset="0"/>
                <a:ea typeface="ＭＳ Ｐゴシック" charset="0"/>
                <a:cs typeface="ＭＳ Ｐゴシック" charset="0"/>
              </a:rPr>
              <a:t>Five Week Assessments </a:t>
            </a:r>
            <a:r>
              <a:rPr lang="en-US" sz="2600" u="sng" dirty="0">
                <a:solidFill>
                  <a:schemeClr val="bg1"/>
                </a:solidFill>
                <a:latin typeface="Arial" charset="0"/>
                <a:ea typeface="ＭＳ Ｐゴシック" charset="0"/>
                <a:cs typeface="ＭＳ Ｐゴシック" charset="0"/>
              </a:rPr>
              <a:t>to the </a:t>
            </a:r>
            <a:r>
              <a:rPr lang="en-US" sz="2600" u="sng" dirty="0" smtClean="0">
                <a:solidFill>
                  <a:schemeClr val="bg1"/>
                </a:solidFill>
                <a:latin typeface="Arial" charset="0"/>
                <a:ea typeface="ＭＳ Ｐゴシック" charset="0"/>
                <a:cs typeface="ＭＳ Ｐゴシック" charset="0"/>
              </a:rPr>
              <a:t>Ten Week Assessment </a:t>
            </a:r>
            <a:r>
              <a:rPr lang="en-US" sz="2600" u="sng" dirty="0">
                <a:solidFill>
                  <a:schemeClr val="bg1"/>
                </a:solidFill>
                <a:latin typeface="Arial" charset="0"/>
                <a:ea typeface="ＭＳ Ｐゴシック" charset="0"/>
                <a:cs typeface="ＭＳ Ｐゴシック" charset="0"/>
              </a:rPr>
              <a:t>which is a reflection of your time and commitment to getting students to learn</a:t>
            </a:r>
            <a:r>
              <a:rPr lang="en-US" sz="2600" dirty="0">
                <a:solidFill>
                  <a:schemeClr val="bg1"/>
                </a:solidFill>
                <a:latin typeface="Arial" charset="0"/>
                <a:ea typeface="ＭＳ Ｐゴシック" charset="0"/>
                <a:cs typeface="ＭＳ Ｐゴシック" charset="0"/>
              </a:rPr>
              <a:t> … Third through fifth [grade students need to work on their] abilities to write descriptive words … Probably lacking in vocabulary, ability to pick out details from the story.</a:t>
            </a:r>
            <a:r>
              <a:rPr lang="en-US" sz="2600" dirty="0">
                <a:solidFill>
                  <a:srgbClr val="A6A6A6"/>
                </a:solidFill>
                <a:latin typeface="Arial" charset="0"/>
                <a:ea typeface="ＭＳ Ｐゴシック" charset="0"/>
                <a:cs typeface="ＭＳ Ｐゴシック" charset="0"/>
              </a:rPr>
              <a:t> </a:t>
            </a:r>
            <a:r>
              <a:rPr lang="en-US" sz="2600" dirty="0" smtClean="0">
                <a:solidFill>
                  <a:srgbClr val="A6A6A6"/>
                </a:solidFill>
                <a:latin typeface="Arial" charset="0"/>
                <a:ea typeface="ＭＳ Ｐゴシック" charset="0"/>
                <a:cs typeface="ＭＳ Ｐゴシック" charset="0"/>
              </a:rPr>
              <a:t>[Grade </a:t>
            </a:r>
            <a:r>
              <a:rPr lang="en-US" sz="2600" dirty="0">
                <a:solidFill>
                  <a:srgbClr val="A6A6A6"/>
                </a:solidFill>
                <a:latin typeface="Arial" charset="0"/>
                <a:ea typeface="ＭＳ Ｐゴシック" charset="0"/>
                <a:cs typeface="ＭＳ Ｐゴシック" charset="0"/>
              </a:rPr>
              <a:t>Level </a:t>
            </a:r>
            <a:r>
              <a:rPr lang="en-US" sz="2600" dirty="0" smtClean="0">
                <a:solidFill>
                  <a:srgbClr val="A6A6A6"/>
                </a:solidFill>
                <a:latin typeface="Arial" charset="0"/>
                <a:ea typeface="ＭＳ Ｐゴシック" charset="0"/>
                <a:cs typeface="ＭＳ Ｐゴシック" charset="0"/>
              </a:rPr>
              <a:t>Meeting]</a:t>
            </a:r>
            <a:endParaRPr lang="en-US" sz="2600" dirty="0">
              <a:solidFill>
                <a:srgbClr val="A6A6A6"/>
              </a:solidFill>
              <a:latin typeface="Arial" charset="0"/>
              <a:ea typeface="ＭＳ Ｐゴシック" charset="0"/>
              <a:cs typeface="ＭＳ Ｐゴシック" charset="0"/>
            </a:endParaRPr>
          </a:p>
          <a:p>
            <a:pPr lvl="2" indent="0" defTabSz="606425" eaLnBrk="1" hangingPunct="1">
              <a:lnSpc>
                <a:spcPct val="110000"/>
              </a:lnSpc>
            </a:pPr>
            <a:r>
              <a:rPr lang="en-US" sz="2600" dirty="0">
                <a:solidFill>
                  <a:schemeClr val="bg1"/>
                </a:solidFill>
                <a:latin typeface="Arial" charset="0"/>
                <a:ea typeface="ＭＳ Ｐゴシック" charset="0"/>
                <a:cs typeface="ＭＳ Ｐゴシック" charset="0"/>
              </a:rPr>
              <a:t>They [students] did a good job identifying the problem and solution of the story … Which leads me to middle school. Problem and solution </a:t>
            </a:r>
            <a:r>
              <a:rPr lang="en-US" sz="2600" dirty="0" smtClean="0">
                <a:solidFill>
                  <a:schemeClr val="bg1"/>
                </a:solidFill>
                <a:latin typeface="Arial" charset="0"/>
                <a:ea typeface="ＭＳ Ｐゴシック" charset="0"/>
                <a:cs typeface="ＭＳ Ｐゴシック" charset="0"/>
              </a:rPr>
              <a:t>didn’</a:t>
            </a:r>
            <a:r>
              <a:rPr lang="en-US" altLang="ja-JP" sz="2600" dirty="0" smtClean="0">
                <a:solidFill>
                  <a:schemeClr val="bg1"/>
                </a:solidFill>
                <a:latin typeface="Arial" charset="0"/>
                <a:ea typeface="ＭＳ Ｐゴシック" charset="0"/>
                <a:cs typeface="Arial" charset="0"/>
              </a:rPr>
              <a:t>t </a:t>
            </a:r>
            <a:r>
              <a:rPr lang="en-US" altLang="ja-JP" sz="2600" dirty="0">
                <a:solidFill>
                  <a:schemeClr val="bg1"/>
                </a:solidFill>
                <a:latin typeface="Arial" charset="0"/>
                <a:ea typeface="ＭＳ Ｐゴシック" charset="0"/>
                <a:cs typeface="Arial" charset="0"/>
              </a:rPr>
              <a:t>always match … this is truly a concern … Little trouble determining the important information in the story. Questions most missed were vocabulary questions … </a:t>
            </a:r>
            <a:r>
              <a:rPr lang="en-US" altLang="ja-JP" sz="2600" u="sng" dirty="0">
                <a:solidFill>
                  <a:schemeClr val="bg1"/>
                </a:solidFill>
                <a:latin typeface="Arial" charset="0"/>
                <a:ea typeface="ＭＳ Ｐゴシック" charset="0"/>
                <a:cs typeface="Arial" charset="0"/>
              </a:rPr>
              <a:t>I have a packet with lessons on teaching vocabulary. </a:t>
            </a:r>
            <a:r>
              <a:rPr lang="en-US" altLang="ja-JP" sz="2600" u="sng" dirty="0" smtClean="0">
                <a:solidFill>
                  <a:schemeClr val="bg1"/>
                </a:solidFill>
                <a:latin typeface="Arial" charset="0"/>
                <a:ea typeface="ＭＳ Ｐゴシック" charset="0"/>
                <a:cs typeface="Arial" charset="0"/>
              </a:rPr>
              <a:t>I</a:t>
            </a:r>
            <a:r>
              <a:rPr lang="en-US" altLang="ja-JP" sz="2600" u="sng" dirty="0" smtClean="0">
                <a:solidFill>
                  <a:schemeClr val="bg1"/>
                </a:solidFill>
                <a:latin typeface="Arial" charset="0"/>
                <a:ea typeface="ＭＳ Ｐゴシック" charset="0"/>
                <a:cs typeface="ＭＳ Ｐゴシック" charset="0"/>
              </a:rPr>
              <a:t>’</a:t>
            </a:r>
            <a:r>
              <a:rPr lang="en-US" altLang="ja-JP" sz="2600" u="sng" dirty="0" smtClean="0">
                <a:solidFill>
                  <a:schemeClr val="bg1"/>
                </a:solidFill>
                <a:latin typeface="Arial" charset="0"/>
                <a:ea typeface="Arial" charset="0"/>
                <a:cs typeface="Arial" charset="0"/>
              </a:rPr>
              <a:t>ll </a:t>
            </a:r>
            <a:r>
              <a:rPr lang="en-US" altLang="ja-JP" sz="2600" u="sng" dirty="0">
                <a:solidFill>
                  <a:schemeClr val="bg1"/>
                </a:solidFill>
                <a:latin typeface="Arial" charset="0"/>
                <a:ea typeface="Arial" charset="0"/>
                <a:cs typeface="Arial" charset="0"/>
              </a:rPr>
              <a:t>pass it around</a:t>
            </a:r>
            <a:r>
              <a:rPr lang="en-US" altLang="ja-JP" sz="2600" dirty="0">
                <a:solidFill>
                  <a:schemeClr val="bg1"/>
                </a:solidFill>
                <a:latin typeface="Arial" charset="0"/>
                <a:ea typeface="Arial" charset="0"/>
                <a:cs typeface="Arial" charset="0"/>
              </a:rPr>
              <a:t> and if you want me to make you a copy, put your name on the green sticky note </a:t>
            </a:r>
            <a:r>
              <a:rPr lang="en-US" altLang="ja-JP" sz="2600" dirty="0">
                <a:solidFill>
                  <a:srgbClr val="A6A6A6"/>
                </a:solidFill>
                <a:latin typeface="Arial" charset="0"/>
                <a:ea typeface="Arial" charset="0"/>
                <a:cs typeface="Arial" charset="0"/>
              </a:rPr>
              <a:t>[</a:t>
            </a:r>
            <a:r>
              <a:rPr lang="en-US" altLang="ja-JP" sz="2600" dirty="0" smtClean="0">
                <a:solidFill>
                  <a:srgbClr val="A6A6A6"/>
                </a:solidFill>
                <a:latin typeface="Arial" charset="0"/>
                <a:ea typeface="Arial" charset="0"/>
                <a:cs typeface="Arial" charset="0"/>
              </a:rPr>
              <a:t>Literacy </a:t>
            </a:r>
            <a:r>
              <a:rPr lang="en-US" altLang="ja-JP" sz="2600" dirty="0">
                <a:solidFill>
                  <a:srgbClr val="A6A6A6"/>
                </a:solidFill>
                <a:latin typeface="Arial" charset="0"/>
                <a:ea typeface="Arial" charset="0"/>
                <a:cs typeface="Arial" charset="0"/>
              </a:rPr>
              <a:t>Committee Meeting, Field Notes, 11/06/</a:t>
            </a:r>
            <a:r>
              <a:rPr lang="en-US" altLang="ja-JP" sz="2600" dirty="0" smtClean="0">
                <a:solidFill>
                  <a:srgbClr val="A6A6A6"/>
                </a:solidFill>
                <a:latin typeface="Arial" charset="0"/>
                <a:ea typeface="Arial" charset="0"/>
                <a:cs typeface="Arial" charset="0"/>
              </a:rPr>
              <a:t>00]</a:t>
            </a:r>
            <a:endParaRPr lang="en-US" sz="2600" dirty="0">
              <a:solidFill>
                <a:srgbClr val="A6A6A6"/>
              </a:solidFill>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Organizational Routines at Local Proxies for Policy: The Five Week Assessment</a:t>
            </a:r>
            <a:endParaRPr lang="en-US" dirty="0"/>
          </a:p>
        </p:txBody>
      </p:sp>
    </p:spTree>
    <p:extLst>
      <p:ext uri="{BB962C8B-B14F-4D97-AF65-F5344CB8AC3E}">
        <p14:creationId xmlns:p14="http://schemas.microsoft.com/office/powerpoint/2010/main" val="4077429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98" name="Rectangle 3"/>
          <p:cNvSpPr>
            <a:spLocks noGrp="1" noChangeArrowheads="1"/>
          </p:cNvSpPr>
          <p:nvPr>
            <p:ph type="body" idx="1"/>
          </p:nvPr>
        </p:nvSpPr>
        <p:spPr>
          <a:xfrm>
            <a:off x="533400" y="2362200"/>
            <a:ext cx="10426700" cy="6565900"/>
          </a:xfrm>
        </p:spPr>
        <p:txBody>
          <a:bodyPr/>
          <a:lstStyle/>
          <a:p>
            <a:pPr marL="698500" lvl="1" indent="-254000" eaLnBrk="1" hangingPunct="1">
              <a:lnSpc>
                <a:spcPct val="90000"/>
              </a:lnSpc>
              <a:buClr>
                <a:srgbClr val="FFFFFF"/>
              </a:buClr>
              <a:buFont typeface="Lucida Grande" charset="0"/>
              <a:buNone/>
            </a:pPr>
            <a:endParaRPr lang="en-US" sz="2000" dirty="0">
              <a:latin typeface="Helvetica" charset="0"/>
              <a:ea typeface="ヒラギノ角ゴ Pro W3" charset="0"/>
              <a:cs typeface="ヒラギノ角ゴ Pro W3" charset="0"/>
              <a:sym typeface="Helvetica" charset="0"/>
            </a:endParaRPr>
          </a:p>
          <a:p>
            <a:pPr marL="698500" lvl="1" indent="-254000" eaLnBrk="1" hangingPunct="1">
              <a:lnSpc>
                <a:spcPct val="90000"/>
              </a:lnSpc>
              <a:buClr>
                <a:srgbClr val="FFFFFF"/>
              </a:buClr>
              <a:buFont typeface="Lucida Grande" charset="0"/>
              <a:buChar char="•"/>
            </a:pPr>
            <a:endParaRPr lang="en-US" sz="2000" dirty="0">
              <a:latin typeface="Helvetica Neue" charset="0"/>
              <a:ea typeface="ヒラギノ角ゴ Pro W3" charset="0"/>
              <a:cs typeface="ヒラギノ角ゴ Pro W3" charset="0"/>
            </a:endParaRPr>
          </a:p>
        </p:txBody>
      </p:sp>
      <p:graphicFrame>
        <p:nvGraphicFramePr>
          <p:cNvPr id="550975" name="Group 63"/>
          <p:cNvGraphicFramePr>
            <a:graphicFrameLocks noGrp="1"/>
          </p:cNvGraphicFramePr>
          <p:nvPr>
            <p:extLst>
              <p:ext uri="{D42A27DB-BD31-4B8C-83A1-F6EECF244321}">
                <p14:modId xmlns:p14="http://schemas.microsoft.com/office/powerpoint/2010/main" val="1639832417"/>
              </p:ext>
            </p:extLst>
          </p:nvPr>
        </p:nvGraphicFramePr>
        <p:xfrm>
          <a:off x="1244600" y="2438400"/>
          <a:ext cx="10515600" cy="6825558"/>
        </p:xfrm>
        <a:graphic>
          <a:graphicData uri="http://schemas.openxmlformats.org/drawingml/2006/table">
            <a:tbl>
              <a:tblPr firstRow="1" firstCol="1">
                <a:tableStyleId>{93296810-A885-4BE3-A3E7-6D5BEEA58F35}</a:tableStyleId>
              </a:tblPr>
              <a:tblGrid>
                <a:gridCol w="2209800"/>
                <a:gridCol w="1997075"/>
                <a:gridCol w="2101850"/>
                <a:gridCol w="2103438"/>
                <a:gridCol w="2103437"/>
              </a:tblGrid>
              <a:tr h="956535">
                <a:tc>
                  <a:txBody>
                    <a:bodyPr/>
                    <a:lstStyle/>
                    <a:p>
                      <a:pPr marL="0" marR="0" lvl="0" indent="0" algn="l" defTabSz="914400" rtl="0" eaLnBrk="1" fontAlgn="base" latinLnBrk="0" hangingPunct="1">
                        <a:lnSpc>
                          <a:spcPct val="100000"/>
                        </a:lnSpc>
                        <a:spcBef>
                          <a:spcPts val="4900"/>
                        </a:spcBef>
                        <a:spcAft>
                          <a:spcPct val="0"/>
                        </a:spcAft>
                        <a:buClrTx/>
                        <a:buSzTx/>
                        <a:buFontTx/>
                        <a:buNone/>
                        <a:tabLst/>
                      </a:pP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Adams</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Baxter</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err="1">
                          <a:ln>
                            <a:noFill/>
                          </a:ln>
                          <a:effectLst/>
                          <a:latin typeface="Arial"/>
                          <a:cs typeface="Arial"/>
                        </a:rPr>
                        <a:t>Kosten</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Kelly</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r>
              <a:tr h="978126">
                <a:tc>
                  <a:txBody>
                    <a:bodyPr/>
                    <a:lstStyle/>
                    <a:p>
                      <a:pPr marL="0" marR="0" lvl="0" indent="0" algn="l" defTabSz="914400" rtl="0" eaLnBrk="1" fontAlgn="base" latinLnBrk="0" hangingPunct="1">
                        <a:lnSpc>
                          <a:spcPct val="100000"/>
                        </a:lnSpc>
                        <a:spcBef>
                          <a:spcPts val="4900"/>
                        </a:spcBef>
                        <a:spcAft>
                          <a:spcPct val="0"/>
                        </a:spcAft>
                        <a:buClrTx/>
                        <a:buSzTx/>
                        <a:buFontTx/>
                        <a:buNone/>
                        <a:tabLst/>
                      </a:pPr>
                      <a:r>
                        <a:rPr kumimoji="0" lang="en-US" sz="2400" b="1" u="none" strike="noStrike" cap="none" normalizeH="0" baseline="0" dirty="0" smtClean="0">
                          <a:ln>
                            <a:noFill/>
                          </a:ln>
                          <a:effectLst/>
                          <a:latin typeface="Arial"/>
                          <a:cs typeface="Arial"/>
                        </a:rPr>
                        <a:t>Policy</a:t>
                      </a:r>
                      <a:endParaRPr kumimoji="0" lang="en-US" sz="2400" b="1"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72%</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67%</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80%</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73%</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tc>
              </a:tr>
              <a:tr h="978126">
                <a:tc>
                  <a:txBody>
                    <a:bodyPr/>
                    <a:lstStyle/>
                    <a:p>
                      <a:pPr marL="0" marR="0" lvl="0" indent="0" algn="l" defTabSz="914400" rtl="0" eaLnBrk="1" fontAlgn="base" latinLnBrk="0" hangingPunct="1">
                        <a:lnSpc>
                          <a:spcPct val="100000"/>
                        </a:lnSpc>
                        <a:spcBef>
                          <a:spcPts val="4900"/>
                        </a:spcBef>
                        <a:spcAft>
                          <a:spcPct val="0"/>
                        </a:spcAft>
                        <a:buClrTx/>
                        <a:buSzTx/>
                        <a:buFontTx/>
                        <a:buNone/>
                        <a:tabLst/>
                      </a:pPr>
                      <a:r>
                        <a:rPr kumimoji="0" lang="en-US" sz="2400" b="1" u="none" strike="noStrike" cap="none" normalizeH="0" baseline="0" dirty="0">
                          <a:ln>
                            <a:noFill/>
                          </a:ln>
                          <a:effectLst/>
                          <a:latin typeface="Arial"/>
                          <a:cs typeface="Arial"/>
                        </a:rPr>
                        <a:t>Technical </a:t>
                      </a:r>
                      <a:r>
                        <a:rPr kumimoji="0" lang="en-US" sz="2400" b="1" u="none" strike="noStrike" cap="none" normalizeH="0" baseline="0" dirty="0" smtClean="0">
                          <a:ln>
                            <a:noFill/>
                          </a:ln>
                          <a:effectLst/>
                          <a:latin typeface="Arial"/>
                          <a:cs typeface="Arial"/>
                        </a:rPr>
                        <a:t>Core</a:t>
                      </a:r>
                      <a:endParaRPr kumimoji="0" lang="en-US" sz="2400" b="1"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100</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88</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93</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smtClean="0">
                          <a:ln>
                            <a:noFill/>
                          </a:ln>
                          <a:effectLst/>
                          <a:latin typeface="Arial"/>
                          <a:cs typeface="Arial"/>
                        </a:rPr>
                        <a:t>82</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chemeClr val="accent3"/>
                    </a:solidFill>
                  </a:tcPr>
                </a:tc>
              </a:tr>
              <a:tr h="973413">
                <a:tc>
                  <a:txBody>
                    <a:bodyPr/>
                    <a:lstStyle/>
                    <a:p>
                      <a:pPr marL="0" marR="0" lvl="0" indent="0" algn="l" defTabSz="914400" rtl="0" eaLnBrk="1" fontAlgn="base" latinLnBrk="0" hangingPunct="1">
                        <a:lnSpc>
                          <a:spcPct val="100000"/>
                        </a:lnSpc>
                        <a:spcBef>
                          <a:spcPts val="49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a:ea typeface="ヒラギノ角ゴ Pro W3" charset="0"/>
                          <a:cs typeface="Arial"/>
                        </a:rPr>
                        <a:t>Technical Core &amp; Policy</a:t>
                      </a:r>
                      <a:endParaRPr kumimoji="0" lang="en-US" sz="2400" b="1"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ea typeface="ヒラギノ角ゴ Pro W3" charset="0"/>
                          <a:cs typeface="Arial"/>
                        </a:rPr>
                        <a:t>72</a:t>
                      </a:r>
                      <a:endParaRPr kumimoji="0" lang="en-US" sz="2400" b="0" i="0" u="none" strike="noStrike" cap="none" normalizeH="0" baseline="0" dirty="0">
                        <a:ln>
                          <a:noFill/>
                        </a:ln>
                        <a:solidFill>
                          <a:schemeClr val="tx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ea typeface="ヒラギノ角ゴ Pro W3" charset="0"/>
                          <a:cs typeface="Arial"/>
                        </a:rPr>
                        <a:t>67</a:t>
                      </a:r>
                      <a:endParaRPr kumimoji="0" lang="en-US" sz="2400" b="0" i="0" u="none" strike="noStrike" cap="none" normalizeH="0" baseline="0" dirty="0">
                        <a:ln>
                          <a:noFill/>
                        </a:ln>
                        <a:solidFill>
                          <a:schemeClr val="tx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ea typeface="ヒラギノ角ゴ Pro W3" charset="0"/>
                          <a:cs typeface="Arial"/>
                        </a:rPr>
                        <a:t>73</a:t>
                      </a:r>
                      <a:endParaRPr kumimoji="0" lang="en-US" sz="2400" b="0" i="0" u="none" strike="noStrike" cap="none" normalizeH="0" baseline="0" dirty="0">
                        <a:ln>
                          <a:noFill/>
                        </a:ln>
                        <a:solidFill>
                          <a:schemeClr val="tx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ea typeface="ヒラギノ角ゴ Pro W3" charset="0"/>
                          <a:cs typeface="Arial"/>
                        </a:rPr>
                        <a:t>73</a:t>
                      </a:r>
                      <a:endParaRPr kumimoji="0" lang="en-US" sz="2400" b="0" i="0" u="none" strike="noStrike" cap="none" normalizeH="0" baseline="0" dirty="0">
                        <a:ln>
                          <a:noFill/>
                        </a:ln>
                        <a:solidFill>
                          <a:schemeClr val="tx1"/>
                        </a:solidFill>
                        <a:effectLst/>
                        <a:latin typeface="Arial"/>
                        <a:ea typeface="ヒラギノ角ゴ Pro W3" charset="0"/>
                        <a:cs typeface="Arial"/>
                      </a:endParaRPr>
                    </a:p>
                  </a:txBody>
                  <a:tcPr horzOverflow="overflow"/>
                </a:tc>
              </a:tr>
              <a:tr h="979786">
                <a:tc>
                  <a:txBody>
                    <a:bodyPr/>
                    <a:lstStyle/>
                    <a:p>
                      <a:pPr marL="0" marR="0" lvl="0" indent="0" algn="l" defTabSz="914400" rtl="0" eaLnBrk="1" fontAlgn="base" latinLnBrk="0" hangingPunct="1">
                        <a:lnSpc>
                          <a:spcPct val="100000"/>
                        </a:lnSpc>
                        <a:spcBef>
                          <a:spcPts val="4900"/>
                        </a:spcBef>
                        <a:spcAft>
                          <a:spcPct val="0"/>
                        </a:spcAft>
                        <a:buClrTx/>
                        <a:buSzTx/>
                        <a:buFontTx/>
                        <a:buNone/>
                        <a:tabLst/>
                      </a:pPr>
                      <a:r>
                        <a:rPr kumimoji="0" lang="en-US" sz="2400" b="1" u="none" strike="noStrike" cap="none" normalizeH="0" baseline="0" dirty="0">
                          <a:ln>
                            <a:noFill/>
                          </a:ln>
                          <a:effectLst/>
                          <a:latin typeface="Arial"/>
                          <a:cs typeface="Arial"/>
                        </a:rPr>
                        <a:t>Language Arts</a:t>
                      </a:r>
                      <a:endParaRPr kumimoji="0" lang="en-US" sz="2400" b="1"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62</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62</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24</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46</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r>
              <a:tr h="979786">
                <a:tc>
                  <a:txBody>
                    <a:bodyPr/>
                    <a:lstStyle/>
                    <a:p>
                      <a:pPr marL="0" marR="0" lvl="0" indent="0" algn="l"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Math</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36</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a:ln>
                            <a:noFill/>
                          </a:ln>
                          <a:effectLst/>
                          <a:latin typeface="Arial"/>
                          <a:cs typeface="Arial"/>
                        </a:rPr>
                        <a:t>10</a:t>
                      </a:r>
                      <a:endParaRPr kumimoji="0" lang="en-US" sz="2400" b="0" i="0" u="none" strike="noStrike" cap="none" normalizeH="0" baseline="0">
                        <a:ln>
                          <a:noFill/>
                        </a:ln>
                        <a:solidFill>
                          <a:schemeClr val="bg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a:ln>
                            <a:noFill/>
                          </a:ln>
                          <a:effectLst/>
                          <a:latin typeface="Arial"/>
                          <a:cs typeface="Arial"/>
                        </a:rPr>
                        <a:t>17</a:t>
                      </a:r>
                      <a:endParaRPr kumimoji="0" lang="en-US" sz="2400" b="0" i="0" u="none" strike="noStrike" cap="none" normalizeH="0" baseline="0">
                        <a:ln>
                          <a:noFill/>
                        </a:ln>
                        <a:solidFill>
                          <a:schemeClr val="bg1"/>
                        </a:solidFill>
                        <a:effectLst/>
                        <a:latin typeface="Arial"/>
                        <a:ea typeface="ヒラギノ角ゴ Pro W3" charset="0"/>
                        <a:cs typeface="Arial"/>
                      </a:endParaRPr>
                    </a:p>
                  </a:txBody>
                  <a:tcPr horzOverflow="overflow"/>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36</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tc>
              </a:tr>
              <a:tr h="979786">
                <a:tc>
                  <a:txBody>
                    <a:bodyPr/>
                    <a:lstStyle/>
                    <a:p>
                      <a:pPr marL="0" marR="0" lvl="0" indent="0" algn="l"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Science</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0747A0"/>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17</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10</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7</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c>
                  <a:txBody>
                    <a:bodyPr/>
                    <a:lstStyle/>
                    <a:p>
                      <a:pPr marL="0" marR="0" lvl="0" indent="0" algn="ctr" defTabSz="914400" rtl="0" eaLnBrk="1" fontAlgn="base" latinLnBrk="0" hangingPunct="1">
                        <a:lnSpc>
                          <a:spcPct val="100000"/>
                        </a:lnSpc>
                        <a:spcBef>
                          <a:spcPts val="4900"/>
                        </a:spcBef>
                        <a:spcAft>
                          <a:spcPct val="0"/>
                        </a:spcAft>
                        <a:buClrTx/>
                        <a:buSzTx/>
                        <a:buFontTx/>
                        <a:buNone/>
                        <a:tabLst/>
                      </a:pPr>
                      <a:r>
                        <a:rPr kumimoji="0" lang="en-US" sz="2400" u="none" strike="noStrike" cap="none" normalizeH="0" baseline="0" dirty="0">
                          <a:ln>
                            <a:noFill/>
                          </a:ln>
                          <a:effectLst/>
                          <a:latin typeface="Arial"/>
                          <a:cs typeface="Arial"/>
                        </a:rPr>
                        <a:t>9</a:t>
                      </a:r>
                      <a:endParaRPr kumimoji="0" lang="en-US" sz="2400" b="0" i="0" u="none" strike="noStrike" cap="none" normalizeH="0" baseline="0" dirty="0">
                        <a:ln>
                          <a:noFill/>
                        </a:ln>
                        <a:solidFill>
                          <a:schemeClr val="bg1"/>
                        </a:solidFill>
                        <a:effectLst/>
                        <a:latin typeface="Arial"/>
                        <a:ea typeface="ヒラギノ角ゴ Pro W3" charset="0"/>
                        <a:cs typeface="Arial"/>
                      </a:endParaRPr>
                    </a:p>
                  </a:txBody>
                  <a:tcPr horzOverflow="overflow">
                    <a:solidFill>
                      <a:srgbClr val="FFFFFF"/>
                    </a:solidFill>
                  </a:tcPr>
                </a:tc>
              </a:tr>
            </a:tbl>
          </a:graphicData>
        </a:graphic>
      </p:graphicFrame>
      <p:sp>
        <p:nvSpPr>
          <p:cNvPr id="6" name="Rectangle 3"/>
          <p:cNvSpPr>
            <a:spLocks noGrp="1" noChangeArrowheads="1"/>
          </p:cNvSpPr>
          <p:nvPr>
            <p:ph type="title"/>
          </p:nvPr>
        </p:nvSpPr>
        <p:spPr>
          <a:xfrm>
            <a:off x="1016000" y="228600"/>
            <a:ext cx="11709400" cy="1219200"/>
          </a:xfrm>
        </p:spPr>
        <p:txBody>
          <a:bodyPr lIns="38100" tIns="38100" rIns="0" bIns="38100"/>
          <a:lstStyle/>
          <a:p>
            <a:pPr marL="36513" eaLnBrk="1" hangingPunct="1"/>
            <a:r>
              <a:rPr lang="en-US" sz="4400" dirty="0" smtClean="0">
                <a:latin typeface="Arial" charset="0"/>
                <a:ea typeface="ヒラギノ角ゴ Pro W6" charset="0"/>
                <a:cs typeface="Arial" charset="0"/>
              </a:rPr>
              <a:t>Organizational Routines </a:t>
            </a:r>
            <a:r>
              <a:rPr lang="en-US" sz="4400" dirty="0" err="1" smtClean="0">
                <a:latin typeface="Arial" charset="0"/>
                <a:ea typeface="ヒラギノ角ゴ Pro W6" charset="0"/>
                <a:cs typeface="Arial" charset="0"/>
              </a:rPr>
              <a:t>Performative</a:t>
            </a:r>
            <a:r>
              <a:rPr lang="en-US" sz="4400" dirty="0" smtClean="0">
                <a:latin typeface="Arial" charset="0"/>
                <a:ea typeface="ヒラギノ角ゴ Pro W6" charset="0"/>
                <a:cs typeface="Arial" charset="0"/>
              </a:rPr>
              <a:t> Aspect</a:t>
            </a:r>
            <a:endParaRPr lang="en-US" sz="2700" dirty="0">
              <a:latin typeface="Arial" charset="0"/>
              <a:ea typeface="ヒラギノ角ゴ Pro W6" charset="0"/>
              <a:cs typeface="Arial" charset="0"/>
            </a:endParaRPr>
          </a:p>
        </p:txBody>
      </p:sp>
    </p:spTree>
    <p:extLst>
      <p:ext uri="{BB962C8B-B14F-4D97-AF65-F5344CB8AC3E}">
        <p14:creationId xmlns:p14="http://schemas.microsoft.com/office/powerpoint/2010/main" val="677780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00"/>
            </a:gs>
          </a:gsLst>
          <a:lin ang="5400000" scaled="1"/>
        </a:gradFill>
        <a:effectLst/>
      </p:bgPr>
    </p:bg>
    <p:spTree>
      <p:nvGrpSpPr>
        <p:cNvPr id="1" name=""/>
        <p:cNvGrpSpPr/>
        <p:nvPr/>
      </p:nvGrpSpPr>
      <p:grpSpPr>
        <a:xfrm>
          <a:off x="0" y="0"/>
          <a:ext cx="0" cy="0"/>
          <a:chOff x="0" y="0"/>
          <a:chExt cx="0" cy="0"/>
        </a:xfrm>
      </p:grpSpPr>
      <p:grpSp>
        <p:nvGrpSpPr>
          <p:cNvPr id="12" name="Group 11"/>
          <p:cNvGrpSpPr/>
          <p:nvPr/>
        </p:nvGrpSpPr>
        <p:grpSpPr>
          <a:xfrm>
            <a:off x="635000" y="228600"/>
            <a:ext cx="11887199" cy="9144004"/>
            <a:chOff x="635000" y="228600"/>
            <a:chExt cx="11887199" cy="9144004"/>
          </a:xfrm>
        </p:grpSpPr>
        <p:pic>
          <p:nvPicPr>
            <p:cNvPr id="3" name="Picture 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rot="5400000">
              <a:off x="1350242" y="1189758"/>
              <a:ext cx="2438400" cy="668484"/>
            </a:xfrm>
            <a:prstGeom prst="rect">
              <a:avLst/>
            </a:prstGeom>
          </p:spPr>
        </p:pic>
        <p:pic>
          <p:nvPicPr>
            <p:cNvPr id="5" name="Picture 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2358" t="28750" r="51558" b="63393"/>
            <a:stretch/>
          </p:blipFill>
          <p:spPr>
            <a:xfrm>
              <a:off x="3073400" y="304800"/>
              <a:ext cx="3392193" cy="778108"/>
            </a:xfrm>
            <a:prstGeom prst="rect">
              <a:avLst/>
            </a:prstGeom>
          </p:spPr>
        </p:pic>
        <p:pic>
          <p:nvPicPr>
            <p:cNvPr id="7" name="Picture 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rot="5400000">
              <a:off x="11061066" y="4661534"/>
              <a:ext cx="1981200" cy="735332"/>
            </a:xfrm>
            <a:prstGeom prst="rect">
              <a:avLst/>
            </a:prstGeom>
          </p:spPr>
        </p:pic>
        <p:pic>
          <p:nvPicPr>
            <p:cNvPr id="8" name="Picture 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a:off x="8178800" y="1219200"/>
              <a:ext cx="2895600" cy="761397"/>
            </a:xfrm>
            <a:prstGeom prst="rect">
              <a:avLst/>
            </a:prstGeom>
          </p:spPr>
        </p:pic>
        <p:pic>
          <p:nvPicPr>
            <p:cNvPr id="14" name="Picture 1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425" t="55689" r="6200" b="36267"/>
            <a:stretch/>
          </p:blipFill>
          <p:spPr>
            <a:xfrm>
              <a:off x="4216400" y="5453579"/>
              <a:ext cx="4571999" cy="642421"/>
            </a:xfrm>
            <a:prstGeom prst="rect">
              <a:avLst/>
            </a:prstGeom>
          </p:spPr>
        </p:pic>
        <p:pic>
          <p:nvPicPr>
            <p:cNvPr id="16" name="Picture 1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5933" t="67100" r="43463" b="24856"/>
            <a:stretch/>
          </p:blipFill>
          <p:spPr>
            <a:xfrm>
              <a:off x="2921000" y="1143000"/>
              <a:ext cx="5280459" cy="794821"/>
            </a:xfrm>
            <a:prstGeom prst="rect">
              <a:avLst/>
            </a:prstGeom>
          </p:spPr>
        </p:pic>
        <p:pic>
          <p:nvPicPr>
            <p:cNvPr id="17" name="Picture 1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a:off x="2997200" y="1981200"/>
              <a:ext cx="4211000" cy="838200"/>
            </a:xfrm>
            <a:prstGeom prst="rect">
              <a:avLst/>
            </a:prstGeom>
          </p:spPr>
        </p:pic>
        <p:pic>
          <p:nvPicPr>
            <p:cNvPr id="21" name="Picture 2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rot="5400000">
              <a:off x="10870565" y="1118234"/>
              <a:ext cx="2514599" cy="735333"/>
            </a:xfrm>
            <a:prstGeom prst="rect">
              <a:avLst/>
            </a:prstGeom>
          </p:spPr>
        </p:pic>
        <p:pic>
          <p:nvPicPr>
            <p:cNvPr id="22" name="Picture 2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a:off x="6502400" y="304800"/>
              <a:ext cx="3358772" cy="744684"/>
            </a:xfrm>
            <a:prstGeom prst="rect">
              <a:avLst/>
            </a:prstGeom>
          </p:spPr>
        </p:pic>
        <p:pic>
          <p:nvPicPr>
            <p:cNvPr id="25" name="Picture 24"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682" t="78886" r="28429" b="13070"/>
            <a:stretch/>
          </p:blipFill>
          <p:spPr>
            <a:xfrm rot="5400000">
              <a:off x="10519308" y="783690"/>
              <a:ext cx="1676402" cy="718621"/>
            </a:xfrm>
            <a:prstGeom prst="rect">
              <a:avLst/>
            </a:prstGeom>
          </p:spPr>
        </p:pic>
        <p:pic>
          <p:nvPicPr>
            <p:cNvPr id="26" name="Picture 2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4247" t="47832" r="3373" b="44311"/>
            <a:stretch/>
          </p:blipFill>
          <p:spPr>
            <a:xfrm rot="5400000">
              <a:off x="11188698" y="8039103"/>
              <a:ext cx="1828802" cy="838200"/>
            </a:xfrm>
            <a:prstGeom prst="rect">
              <a:avLst/>
            </a:prstGeom>
          </p:spPr>
        </p:pic>
        <p:pic>
          <p:nvPicPr>
            <p:cNvPr id="27" name="Picture 2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5040" t="39975" r="4015" b="51981"/>
            <a:stretch/>
          </p:blipFill>
          <p:spPr>
            <a:xfrm>
              <a:off x="9779000" y="304800"/>
              <a:ext cx="1199781" cy="838200"/>
            </a:xfrm>
            <a:prstGeom prst="rect">
              <a:avLst/>
            </a:prstGeom>
          </p:spPr>
        </p:pic>
        <p:pic>
          <p:nvPicPr>
            <p:cNvPr id="28" name="Picture 2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9403" t="75145" r="48217" b="16624"/>
            <a:stretch/>
          </p:blipFill>
          <p:spPr>
            <a:xfrm rot="5400000">
              <a:off x="-178435" y="1118234"/>
              <a:ext cx="2514602" cy="735333"/>
            </a:xfrm>
            <a:prstGeom prst="rect">
              <a:avLst/>
            </a:prstGeom>
          </p:spPr>
        </p:pic>
        <p:pic>
          <p:nvPicPr>
            <p:cNvPr id="29" name="Picture 2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0264" t="71403" r="17636" b="21114"/>
            <a:stretch/>
          </p:blipFill>
          <p:spPr>
            <a:xfrm rot="5400000">
              <a:off x="588241" y="1189758"/>
              <a:ext cx="2438402" cy="668485"/>
            </a:xfrm>
            <a:prstGeom prst="rect">
              <a:avLst/>
            </a:prstGeom>
          </p:spPr>
        </p:pic>
        <p:pic>
          <p:nvPicPr>
            <p:cNvPr id="31" name="Picture 3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5933" t="67100" r="43463" b="24856"/>
            <a:stretch/>
          </p:blipFill>
          <p:spPr>
            <a:xfrm rot="5400000">
              <a:off x="3699409" y="8060789"/>
              <a:ext cx="1828800" cy="794821"/>
            </a:xfrm>
            <a:prstGeom prst="rect">
              <a:avLst/>
            </a:prstGeom>
          </p:spPr>
        </p:pic>
        <p:pic>
          <p:nvPicPr>
            <p:cNvPr id="32" name="Picture 3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a:off x="8940800" y="5334000"/>
              <a:ext cx="2710408" cy="735333"/>
            </a:xfrm>
            <a:prstGeom prst="rect">
              <a:avLst/>
            </a:prstGeom>
          </p:spPr>
        </p:pic>
        <p:pic>
          <p:nvPicPr>
            <p:cNvPr id="37" name="Picture 3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48314" t="29124" r="22133" b="62831"/>
            <a:stretch/>
          </p:blipFill>
          <p:spPr>
            <a:xfrm>
              <a:off x="5054600" y="8534400"/>
              <a:ext cx="3810000" cy="762000"/>
            </a:xfrm>
            <a:prstGeom prst="rect">
              <a:avLst/>
            </a:prstGeom>
          </p:spPr>
        </p:pic>
        <p:pic>
          <p:nvPicPr>
            <p:cNvPr id="38" name="Picture 3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1671" t="44652" r="45518" b="47491"/>
            <a:stretch/>
          </p:blipFill>
          <p:spPr>
            <a:xfrm>
              <a:off x="4978400" y="7696200"/>
              <a:ext cx="6705600" cy="701909"/>
            </a:xfrm>
            <a:prstGeom prst="rect">
              <a:avLst/>
            </a:prstGeom>
          </p:spPr>
        </p:pic>
        <p:pic>
          <p:nvPicPr>
            <p:cNvPr id="40" name="Picture 3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a:off x="9093200" y="8534400"/>
              <a:ext cx="2514601" cy="735332"/>
            </a:xfrm>
            <a:prstGeom prst="rect">
              <a:avLst/>
            </a:prstGeom>
          </p:spPr>
        </p:pic>
        <p:pic>
          <p:nvPicPr>
            <p:cNvPr id="6" name="Picture 5" descr="Screen Shot 2012-11-16 at 12.00.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399" y="6096000"/>
              <a:ext cx="8303559" cy="1447800"/>
            </a:xfrm>
            <a:prstGeom prst="rect">
              <a:avLst/>
            </a:prstGeom>
          </p:spPr>
        </p:pic>
        <p:pic>
          <p:nvPicPr>
            <p:cNvPr id="10" name="Picture 9" descr="Screen Shot 2012-11-16 at 11.53.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2743200"/>
              <a:ext cx="11734800" cy="1270000"/>
            </a:xfrm>
            <a:prstGeom prst="rect">
              <a:avLst/>
            </a:prstGeom>
          </p:spPr>
        </p:pic>
        <p:pic>
          <p:nvPicPr>
            <p:cNvPr id="46" name="Picture 45"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4247" t="47832" r="3373" b="44311"/>
            <a:stretch/>
          </p:blipFill>
          <p:spPr>
            <a:xfrm>
              <a:off x="7188200" y="1981200"/>
              <a:ext cx="4495800" cy="762000"/>
            </a:xfrm>
            <a:prstGeom prst="rect">
              <a:avLst/>
            </a:prstGeom>
          </p:spPr>
        </p:pic>
        <p:pic>
          <p:nvPicPr>
            <p:cNvPr id="47" name="Picture 46"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60264" t="71403" r="17636" b="21114"/>
            <a:stretch/>
          </p:blipFill>
          <p:spPr>
            <a:xfrm rot="5400000">
              <a:off x="2721842" y="5533159"/>
              <a:ext cx="2286000" cy="668485"/>
            </a:xfrm>
            <a:prstGeom prst="rect">
              <a:avLst/>
            </a:prstGeom>
          </p:spPr>
        </p:pic>
        <p:pic>
          <p:nvPicPr>
            <p:cNvPr id="48" name="Picture 47"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5040" t="39975" r="4015" b="51981"/>
            <a:stretch/>
          </p:blipFill>
          <p:spPr>
            <a:xfrm>
              <a:off x="635000" y="4876800"/>
              <a:ext cx="2895600" cy="718620"/>
            </a:xfrm>
            <a:prstGeom prst="rect">
              <a:avLst/>
            </a:prstGeom>
          </p:spPr>
        </p:pic>
        <p:pic>
          <p:nvPicPr>
            <p:cNvPr id="49" name="Picture 48"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5849" t="37169" r="27915" b="55161"/>
            <a:stretch/>
          </p:blipFill>
          <p:spPr>
            <a:xfrm rot="5400000">
              <a:off x="-698803" y="7125004"/>
              <a:ext cx="3657602" cy="837596"/>
            </a:xfrm>
            <a:prstGeom prst="rect">
              <a:avLst/>
            </a:prstGeom>
          </p:spPr>
        </p:pic>
        <p:pic>
          <p:nvPicPr>
            <p:cNvPr id="50" name="Picture 49"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396" t="52508" r="60296" b="39822"/>
            <a:stretch/>
          </p:blipFill>
          <p:spPr>
            <a:xfrm rot="5400000">
              <a:off x="101298" y="7163101"/>
              <a:ext cx="3657600" cy="761397"/>
            </a:xfrm>
            <a:prstGeom prst="rect">
              <a:avLst/>
            </a:prstGeom>
          </p:spPr>
        </p:pic>
        <p:pic>
          <p:nvPicPr>
            <p:cNvPr id="51" name="Picture 50"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34051" t="21080" r="40122" b="71437"/>
            <a:stretch/>
          </p:blipFill>
          <p:spPr>
            <a:xfrm>
              <a:off x="2311400" y="7010400"/>
              <a:ext cx="1828800" cy="1049484"/>
            </a:xfrm>
            <a:prstGeom prst="rect">
              <a:avLst/>
            </a:prstGeom>
          </p:spPr>
        </p:pic>
        <p:pic>
          <p:nvPicPr>
            <p:cNvPr id="52" name="Picture 51"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52682" t="78886" r="28429" b="13070"/>
            <a:stretch/>
          </p:blipFill>
          <p:spPr>
            <a:xfrm>
              <a:off x="2311400" y="5791200"/>
              <a:ext cx="1143000" cy="1219200"/>
            </a:xfrm>
            <a:prstGeom prst="rect">
              <a:avLst/>
            </a:prstGeom>
          </p:spPr>
        </p:pic>
        <p:pic>
          <p:nvPicPr>
            <p:cNvPr id="53" name="Picture 52"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77867" t="31743" r="3759" b="60025"/>
            <a:stretch/>
          </p:blipFill>
          <p:spPr>
            <a:xfrm>
              <a:off x="2311400" y="8077200"/>
              <a:ext cx="1904999" cy="1295400"/>
            </a:xfrm>
            <a:prstGeom prst="rect">
              <a:avLst/>
            </a:prstGeom>
          </p:spPr>
        </p:pic>
        <p:pic>
          <p:nvPicPr>
            <p:cNvPr id="54" name="Picture 53" descr="Screen Shot 2012-11-16 at 10.39.20 AM.png"/>
            <p:cNvPicPr>
              <a:picLocks noChangeAspect="1"/>
            </p:cNvPicPr>
            <p:nvPr/>
          </p:nvPicPr>
          <p:blipFill rotWithShape="1">
            <a:blip r:embed="rId2">
              <a:extLst>
                <a:ext uri="{28A0092B-C50C-407E-A947-70E740481C1C}">
                  <a14:useLocalDpi xmlns:a14="http://schemas.microsoft.com/office/drawing/2010/main" val="0"/>
                </a:ext>
              </a:extLst>
            </a:blip>
            <a:srcRect l="29168" t="12849" r="47060" b="78920"/>
            <a:stretch/>
          </p:blipFill>
          <p:spPr>
            <a:xfrm>
              <a:off x="711200" y="4038600"/>
              <a:ext cx="2786608" cy="735333"/>
            </a:xfrm>
            <a:prstGeom prst="rect">
              <a:avLst/>
            </a:prstGeom>
          </p:spPr>
        </p:pic>
        <p:pic>
          <p:nvPicPr>
            <p:cNvPr id="11" name="Picture 10" descr="Screen Shot 2012-11-16 at 12.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400" y="4114800"/>
              <a:ext cx="7467600" cy="1308100"/>
            </a:xfrm>
            <a:prstGeom prst="rect">
              <a:avLst/>
            </a:prstGeom>
          </p:spPr>
        </p:pic>
      </p:grpSp>
    </p:spTree>
    <p:extLst>
      <p:ext uri="{BB962C8B-B14F-4D97-AF65-F5344CB8AC3E}">
        <p14:creationId xmlns:p14="http://schemas.microsoft.com/office/powerpoint/2010/main" val="1457250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 name="Rectangle 3"/>
          <p:cNvSpPr>
            <a:spLocks noGrp="1" noChangeArrowheads="1"/>
          </p:cNvSpPr>
          <p:nvPr>
            <p:ph type="title"/>
          </p:nvPr>
        </p:nvSpPr>
        <p:spPr>
          <a:noFill/>
        </p:spPr>
        <p:txBody>
          <a:bodyPr/>
          <a:lstStyle/>
          <a:p>
            <a:pPr algn="ctr" eaLnBrk="1" hangingPunct="1"/>
            <a:r>
              <a:rPr lang="en-US" sz="4400" dirty="0" smtClean="0">
                <a:latin typeface="Arial" charset="0"/>
                <a:ea typeface="ヒラギノ角ゴ Pro W6" charset="0"/>
                <a:cs typeface="Arial" charset="0"/>
              </a:rPr>
              <a:t>It’s All About Practice</a:t>
            </a:r>
            <a:endParaRPr lang="en-US" sz="4400" dirty="0">
              <a:latin typeface="Arial" charset="0"/>
              <a:ea typeface="ヒラギノ角ゴ Pro W6" charset="0"/>
              <a:cs typeface="Arial" charset="0"/>
            </a:endParaRPr>
          </a:p>
        </p:txBody>
      </p:sp>
      <p:sp>
        <p:nvSpPr>
          <p:cNvPr id="9219" name="Rectangle 4"/>
          <p:cNvSpPr>
            <a:spLocks noGrp="1" noChangeArrowheads="1"/>
          </p:cNvSpPr>
          <p:nvPr>
            <p:ph type="body" idx="1"/>
          </p:nvPr>
        </p:nvSpPr>
        <p:spPr>
          <a:xfrm>
            <a:off x="558800" y="2057400"/>
            <a:ext cx="12039600" cy="7239000"/>
          </a:xfrm>
        </p:spPr>
        <p:txBody>
          <a:bodyPr>
            <a:normAutofit lnSpcReduction="10000"/>
          </a:bodyPr>
          <a:lstStyle/>
          <a:p>
            <a:pPr>
              <a:spcAft>
                <a:spcPts val="600"/>
              </a:spcAft>
              <a:buFont typeface="Arial"/>
              <a:buChar char="•"/>
            </a:pPr>
            <a:r>
              <a:rPr lang="en-US" sz="3200" dirty="0">
                <a:latin typeface="Arial"/>
                <a:cs typeface="Arial"/>
              </a:rPr>
              <a:t>Instructional improvement </a:t>
            </a:r>
            <a:r>
              <a:rPr lang="en-US" sz="3200" dirty="0" smtClean="0">
                <a:latin typeface="Arial"/>
                <a:cs typeface="Arial"/>
              </a:rPr>
              <a:t>depends </a:t>
            </a:r>
            <a:r>
              <a:rPr lang="en-US" sz="3200" dirty="0">
                <a:latin typeface="Arial"/>
                <a:cs typeface="Arial"/>
              </a:rPr>
              <a:t>on </a:t>
            </a:r>
            <a:r>
              <a:rPr lang="en-US" sz="3200" dirty="0" smtClean="0">
                <a:latin typeface="Arial"/>
                <a:cs typeface="Arial"/>
              </a:rPr>
              <a:t>work practice in schools</a:t>
            </a:r>
          </a:p>
          <a:p>
            <a:pPr>
              <a:spcAft>
                <a:spcPts val="600"/>
              </a:spcAft>
              <a:buFont typeface="Arial"/>
              <a:buChar char="•"/>
            </a:pPr>
            <a:r>
              <a:rPr lang="en-US" sz="3200" dirty="0" smtClean="0">
                <a:latin typeface="Arial"/>
                <a:cs typeface="Arial"/>
              </a:rPr>
              <a:t>Practice </a:t>
            </a:r>
            <a:r>
              <a:rPr lang="en-US" sz="3200" dirty="0">
                <a:latin typeface="Arial"/>
                <a:cs typeface="Arial"/>
              </a:rPr>
              <a:t>is </a:t>
            </a:r>
            <a:r>
              <a:rPr lang="en-US" sz="3200" dirty="0" smtClean="0">
                <a:latin typeface="Arial"/>
                <a:cs typeface="Arial"/>
              </a:rPr>
              <a:t>fundamentally social and distributed …</a:t>
            </a:r>
          </a:p>
          <a:p>
            <a:pPr marL="822960" lvl="2" indent="-274320">
              <a:spcBef>
                <a:spcPts val="672"/>
              </a:spcBef>
              <a:spcAft>
                <a:spcPts val="853"/>
              </a:spcAft>
              <a:buFont typeface="Arial"/>
              <a:buChar char="•"/>
            </a:pPr>
            <a:r>
              <a:rPr lang="en-US" sz="2800" dirty="0" smtClean="0">
                <a:latin typeface="Arial"/>
                <a:cs typeface="Arial"/>
              </a:rPr>
              <a:t>Generated </a:t>
            </a:r>
            <a:r>
              <a:rPr lang="en-US" sz="2800" dirty="0">
                <a:latin typeface="Arial"/>
                <a:cs typeface="Arial"/>
              </a:rPr>
              <a:t>in the </a:t>
            </a:r>
            <a:r>
              <a:rPr lang="en-US" sz="2800" dirty="0" smtClean="0">
                <a:latin typeface="Arial"/>
                <a:cs typeface="Arial"/>
              </a:rPr>
              <a:t>interactions among </a:t>
            </a:r>
            <a:r>
              <a:rPr lang="en-US" sz="2800" dirty="0">
                <a:latin typeface="Arial"/>
                <a:cs typeface="Arial"/>
              </a:rPr>
              <a:t>school </a:t>
            </a:r>
            <a:r>
              <a:rPr lang="en-US" sz="2800" dirty="0" smtClean="0">
                <a:latin typeface="Arial"/>
                <a:cs typeface="Arial"/>
              </a:rPr>
              <a:t>staff</a:t>
            </a:r>
          </a:p>
          <a:p>
            <a:pPr marL="822960" lvl="2" indent="-274320">
              <a:spcBef>
                <a:spcPts val="672"/>
              </a:spcBef>
              <a:spcAft>
                <a:spcPts val="853"/>
              </a:spcAft>
              <a:buFont typeface="Arial"/>
              <a:buChar char="•"/>
            </a:pPr>
            <a:r>
              <a:rPr lang="en-US" sz="2800" dirty="0" smtClean="0">
                <a:latin typeface="Arial"/>
                <a:cs typeface="Arial"/>
              </a:rPr>
              <a:t>The situation (social structure) enables and constrains interactions </a:t>
            </a:r>
          </a:p>
          <a:p>
            <a:pPr marL="822960" lvl="2" indent="-274320">
              <a:spcBef>
                <a:spcPts val="672"/>
              </a:spcBef>
              <a:spcAft>
                <a:spcPts val="853"/>
              </a:spcAft>
              <a:buFont typeface="Arial"/>
              <a:buChar char="•"/>
            </a:pPr>
            <a:r>
              <a:rPr lang="en-US" sz="2800" dirty="0" smtClean="0">
                <a:latin typeface="Arial"/>
                <a:cs typeface="Arial"/>
              </a:rPr>
              <a:t>Situation is both constitutive of, and constituted in, practice </a:t>
            </a:r>
          </a:p>
          <a:p>
            <a:pPr marL="548640" lvl="2" indent="0">
              <a:spcBef>
                <a:spcPts val="672"/>
              </a:spcBef>
              <a:spcAft>
                <a:spcPts val="853"/>
              </a:spcAft>
            </a:pPr>
            <a:r>
              <a:rPr lang="en-US" sz="2200" dirty="0" smtClean="0"/>
              <a:t>		</a:t>
            </a:r>
          </a:p>
          <a:p>
            <a:pPr marL="391160" lvl="1" indent="-274320">
              <a:spcBef>
                <a:spcPts val="672"/>
              </a:spcBef>
              <a:spcAft>
                <a:spcPts val="853"/>
              </a:spcAft>
              <a:buFont typeface="Arial"/>
              <a:buChar char="•"/>
            </a:pPr>
            <a:r>
              <a:rPr lang="en-US" sz="3200" dirty="0" smtClean="0">
                <a:solidFill>
                  <a:schemeClr val="bg1"/>
                </a:solidFill>
                <a:latin typeface="Arial"/>
                <a:ea typeface="ヒラギノ角ゴ Pro W3" charset="0"/>
                <a:cs typeface="Arial"/>
              </a:rPr>
              <a:t>Understanding relations between (Infra)structure and interactions is critical for instructional improvement efforts</a:t>
            </a:r>
          </a:p>
          <a:p>
            <a:pPr marL="116840" lvl="1" indent="0">
              <a:spcBef>
                <a:spcPts val="672"/>
              </a:spcBef>
              <a:spcAft>
                <a:spcPts val="853"/>
              </a:spcAft>
            </a:pPr>
            <a:endParaRPr lang="en-US" sz="3200" dirty="0" smtClean="0">
              <a:solidFill>
                <a:schemeClr val="bg1"/>
              </a:solidFill>
              <a:latin typeface="Arial"/>
              <a:ea typeface="ヒラギノ角ゴ Pro W3" charset="0"/>
              <a:cs typeface="Arial"/>
            </a:endParaRPr>
          </a:p>
          <a:p>
            <a:pPr marL="391160" lvl="1" indent="-274320">
              <a:spcBef>
                <a:spcPts val="672"/>
              </a:spcBef>
              <a:spcAft>
                <a:spcPts val="853"/>
              </a:spcAft>
              <a:buFont typeface="Arial"/>
              <a:buChar char="•"/>
            </a:pPr>
            <a:r>
              <a:rPr lang="en-US" sz="3200" dirty="0" smtClean="0">
                <a:solidFill>
                  <a:schemeClr val="bg1"/>
                </a:solidFill>
                <a:latin typeface="Arial"/>
                <a:ea typeface="ヒラギノ角ゴ Pro W3" charset="0"/>
                <a:cs typeface="Arial"/>
              </a:rPr>
              <a:t>A Diagnostic and Design Mindset is essential to instructional improvement  </a:t>
            </a:r>
          </a:p>
          <a:p>
            <a:pPr marL="0" indent="0" eaLnBrk="1" hangingPunct="1"/>
            <a:endParaRPr lang="en-US" sz="2800" dirty="0">
              <a:solidFill>
                <a:schemeClr val="bg1"/>
              </a:solidFill>
              <a:latin typeface="Arial" charset="0"/>
              <a:ea typeface="ヒラギノ角ゴ Pro W3" charset="0"/>
              <a:cs typeface="Helvetica" charset="0"/>
            </a:endParaRPr>
          </a:p>
        </p:txBody>
      </p:sp>
    </p:spTree>
    <p:extLst>
      <p:ext uri="{BB962C8B-B14F-4D97-AF65-F5344CB8AC3E}">
        <p14:creationId xmlns:p14="http://schemas.microsoft.com/office/powerpoint/2010/main" val="14947651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3"/>
          <p:cNvSpPr>
            <a:spLocks noChangeShapeType="1"/>
          </p:cNvSpPr>
          <p:nvPr/>
        </p:nvSpPr>
        <p:spPr bwMode="auto">
          <a:xfrm>
            <a:off x="647700" y="1968501"/>
            <a:ext cx="11709400" cy="0"/>
          </a:xfrm>
          <a:prstGeom prst="line">
            <a:avLst/>
          </a:prstGeom>
          <a:noFill/>
          <a:ln w="12700">
            <a:solidFill>
              <a:srgbClr val="9A9A9A"/>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5" name="Rectangle 3"/>
          <p:cNvSpPr txBox="1">
            <a:spLocks noChangeArrowheads="1"/>
          </p:cNvSpPr>
          <p:nvPr/>
        </p:nvSpPr>
        <p:spPr bwMode="auto">
          <a:xfrm>
            <a:off x="254000" y="2197100"/>
            <a:ext cx="62484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791" tIns="50791" rIns="50791" bIns="50791" numCol="1" anchor="t" anchorCtr="0" compatLnSpc="1">
            <a:prstTxWarp prst="textNoShape">
              <a:avLst/>
            </a:prstTxWarp>
          </a:bodyPr>
          <a:lstStyle>
            <a:lvl1pPr marL="341313" indent="-341313" algn="l" rtl="0" eaLnBrk="0" fontAlgn="base" hangingPunct="0">
              <a:spcBef>
                <a:spcPts val="4900"/>
              </a:spcBef>
              <a:spcAft>
                <a:spcPct val="0"/>
              </a:spcAft>
              <a:defRPr sz="2300">
                <a:solidFill>
                  <a:srgbClr val="FFFFFF"/>
                </a:solidFill>
                <a:latin typeface="+mn-lt"/>
                <a:ea typeface="+mn-ea"/>
                <a:cs typeface="+mn-cs"/>
                <a:sym typeface="Helvetica Neue" charset="0"/>
              </a:defRPr>
            </a:lvl1pPr>
            <a:lvl2pPr marL="392113" indent="61913" algn="l" rtl="0" eaLnBrk="0" fontAlgn="base" hangingPunct="0">
              <a:spcBef>
                <a:spcPts val="4900"/>
              </a:spcBef>
              <a:spcAft>
                <a:spcPct val="0"/>
              </a:spcAft>
              <a:defRPr sz="2300">
                <a:solidFill>
                  <a:srgbClr val="FFFFFF"/>
                </a:solidFill>
                <a:latin typeface="+mn-lt"/>
                <a:ea typeface="+mn-ea"/>
                <a:cs typeface="+mn-cs"/>
                <a:sym typeface="Helvetica Neue" charset="0"/>
              </a:defRPr>
            </a:lvl2pPr>
            <a:lvl3pPr marL="823913" indent="87313" algn="l" rtl="0" eaLnBrk="0" fontAlgn="base" hangingPunct="0">
              <a:spcBef>
                <a:spcPts val="4900"/>
              </a:spcBef>
              <a:spcAft>
                <a:spcPct val="0"/>
              </a:spcAft>
              <a:defRPr sz="2300">
                <a:solidFill>
                  <a:srgbClr val="FFFFFF"/>
                </a:solidFill>
                <a:latin typeface="+mn-lt"/>
                <a:ea typeface="+mn-ea"/>
                <a:cs typeface="+mn-cs"/>
                <a:sym typeface="Helvetica Neue" charset="0"/>
              </a:defRPr>
            </a:lvl3pPr>
            <a:lvl4pPr marL="1268413" indent="100013" algn="l" rtl="0" eaLnBrk="0" fontAlgn="base" hangingPunct="0">
              <a:spcBef>
                <a:spcPts val="4900"/>
              </a:spcBef>
              <a:spcAft>
                <a:spcPct val="0"/>
              </a:spcAft>
              <a:defRPr sz="2300">
                <a:solidFill>
                  <a:srgbClr val="FFFFFF"/>
                </a:solidFill>
                <a:latin typeface="+mn-lt"/>
                <a:ea typeface="+mn-ea"/>
                <a:cs typeface="+mn-cs"/>
                <a:sym typeface="Helvetica Neue" charset="0"/>
              </a:defRPr>
            </a:lvl4pPr>
            <a:lvl5pPr marL="1700213" indent="125413" algn="l" rtl="0" eaLnBrk="0" fontAlgn="base" hangingPunct="0">
              <a:spcBef>
                <a:spcPts val="4900"/>
              </a:spcBef>
              <a:spcAft>
                <a:spcPct val="0"/>
              </a:spcAft>
              <a:defRPr sz="2300">
                <a:solidFill>
                  <a:srgbClr val="FFFFFF"/>
                </a:solidFill>
                <a:latin typeface="+mn-lt"/>
                <a:ea typeface="+mn-ea"/>
                <a:cs typeface="+mn-cs"/>
                <a:sym typeface="Helvetica Neue" charset="0"/>
              </a:defRPr>
            </a:lvl5pPr>
            <a:lvl6pPr marL="2158731" algn="l" rtl="0" fontAlgn="base">
              <a:spcBef>
                <a:spcPts val="4900"/>
              </a:spcBef>
              <a:spcAft>
                <a:spcPct val="0"/>
              </a:spcAft>
              <a:defRPr sz="2300">
                <a:solidFill>
                  <a:srgbClr val="FFFFFF"/>
                </a:solidFill>
                <a:latin typeface="+mn-lt"/>
                <a:ea typeface="+mn-ea"/>
                <a:cs typeface="+mn-cs"/>
                <a:sym typeface="Helvetica Neue" charset="0"/>
              </a:defRPr>
            </a:lvl6pPr>
            <a:lvl7pPr marL="2615873" algn="l" rtl="0" fontAlgn="base">
              <a:spcBef>
                <a:spcPts val="4900"/>
              </a:spcBef>
              <a:spcAft>
                <a:spcPct val="0"/>
              </a:spcAft>
              <a:defRPr sz="2300">
                <a:solidFill>
                  <a:srgbClr val="FFFFFF"/>
                </a:solidFill>
                <a:latin typeface="+mn-lt"/>
                <a:ea typeface="+mn-ea"/>
                <a:cs typeface="+mn-cs"/>
                <a:sym typeface="Helvetica Neue" charset="0"/>
              </a:defRPr>
            </a:lvl7pPr>
            <a:lvl8pPr marL="3073018" algn="l" rtl="0" fontAlgn="base">
              <a:spcBef>
                <a:spcPts val="4900"/>
              </a:spcBef>
              <a:spcAft>
                <a:spcPct val="0"/>
              </a:spcAft>
              <a:defRPr sz="2300">
                <a:solidFill>
                  <a:srgbClr val="FFFFFF"/>
                </a:solidFill>
                <a:latin typeface="+mn-lt"/>
                <a:ea typeface="+mn-ea"/>
                <a:cs typeface="+mn-cs"/>
                <a:sym typeface="Helvetica Neue" charset="0"/>
              </a:defRPr>
            </a:lvl8pPr>
            <a:lvl9pPr marL="3530161" algn="l" rtl="0" fontAlgn="base">
              <a:spcBef>
                <a:spcPts val="4900"/>
              </a:spcBef>
              <a:spcAft>
                <a:spcPct val="0"/>
              </a:spcAft>
              <a:defRPr sz="2300">
                <a:solidFill>
                  <a:srgbClr val="FFFFFF"/>
                </a:solidFill>
                <a:latin typeface="+mn-lt"/>
                <a:ea typeface="+mn-ea"/>
                <a:cs typeface="+mn-cs"/>
                <a:sym typeface="Helvetica Neue" charset="0"/>
              </a:defRPr>
            </a:lvl9pPr>
          </a:lstStyle>
          <a:p>
            <a:pPr marL="444477" lvl="1" indent="0" algn="ctr" eaLnBrk="1" hangingPunct="1">
              <a:spcBef>
                <a:spcPts val="3600"/>
              </a:spcBef>
            </a:pPr>
            <a:r>
              <a:rPr lang="en-US" sz="3100" u="sng" dirty="0">
                <a:latin typeface="Helvetica Neue" charset="0"/>
                <a:ea typeface="ヒラギノ角ゴ Pro W3" charset="0"/>
                <a:cs typeface="ヒラギノ角ゴ Pro W3" charset="0"/>
              </a:rPr>
              <a:t>Study Design </a:t>
            </a:r>
          </a:p>
          <a:p>
            <a:pPr marL="444477" lvl="1" indent="0" eaLnBrk="1" hangingPunct="1">
              <a:spcBef>
                <a:spcPts val="3600"/>
              </a:spcBef>
            </a:pPr>
            <a:r>
              <a:rPr lang="en-US" sz="2800" dirty="0">
                <a:latin typeface="Helvetica Neue" charset="0"/>
                <a:ea typeface="ヒラギノ角ゴ Pro W3" charset="0"/>
                <a:cs typeface="ヒラギノ角ゴ Pro W3" charset="0"/>
              </a:rPr>
              <a:t>14 elementary schools In Pleasantville, Nebraska. </a:t>
            </a:r>
          </a:p>
          <a:p>
            <a:pPr marL="444477" lvl="1" indent="0" eaLnBrk="1" hangingPunct="1"/>
            <a:r>
              <a:rPr lang="en-US" sz="2800" dirty="0">
                <a:latin typeface="Helvetica Neue" charset="0"/>
                <a:ea typeface="ヒラギノ角ゴ Pro W3" charset="0"/>
                <a:cs typeface="ヒラギノ角ゴ Pro W3" charset="0"/>
              </a:rPr>
              <a:t>School Staff surveys administered in Spring 2010, 2011, 2012, </a:t>
            </a:r>
            <a:r>
              <a:rPr lang="en-US" sz="2800" dirty="0" smtClean="0">
                <a:latin typeface="Helvetica Neue" charset="0"/>
                <a:ea typeface="ヒラギノ角ゴ Pro W3" charset="0"/>
                <a:cs typeface="ヒラギノ角ゴ Pro W3" charset="0"/>
              </a:rPr>
              <a:t>(&amp; 2013). </a:t>
            </a:r>
            <a:endParaRPr lang="en-US" sz="2800" dirty="0">
              <a:latin typeface="Helvetica Neue" charset="0"/>
              <a:ea typeface="ヒラギノ角ゴ Pro W3" charset="0"/>
              <a:cs typeface="ヒラギノ角ゴ Pro W3" charset="0"/>
            </a:endParaRPr>
          </a:p>
          <a:p>
            <a:pPr marL="444477" lvl="1" indent="0" eaLnBrk="1" hangingPunct="1"/>
            <a:r>
              <a:rPr lang="en-US" sz="2800" dirty="0">
                <a:latin typeface="Helvetica Neue" charset="0"/>
                <a:ea typeface="ヒラギノ角ゴ Pro W3" charset="0"/>
                <a:cs typeface="ヒラギノ角ゴ Pro W3" charset="0"/>
              </a:rPr>
              <a:t>Interviews with purposeful sub-sample in five schools in </a:t>
            </a:r>
            <a:r>
              <a:rPr lang="en-US" sz="2800" dirty="0" smtClean="0">
                <a:latin typeface="Helvetica Neue" charset="0"/>
                <a:ea typeface="ヒラギノ角ゴ Pro W3" charset="0"/>
                <a:cs typeface="ヒラギノ角ゴ Pro W3" charset="0"/>
              </a:rPr>
              <a:t>2011 and 2012.  </a:t>
            </a:r>
            <a:endParaRPr lang="en-US" sz="2800" dirty="0">
              <a:latin typeface="Helvetica Neue" charset="0"/>
              <a:ea typeface="ヒラギノ角ゴ Pro W3" charset="0"/>
              <a:cs typeface="ヒラギノ角ゴ Pro W3" charset="0"/>
            </a:endParaRPr>
          </a:p>
        </p:txBody>
      </p:sp>
      <p:sp>
        <p:nvSpPr>
          <p:cNvPr id="6" name="Rectangle 3"/>
          <p:cNvSpPr txBox="1">
            <a:spLocks noChangeArrowheads="1"/>
          </p:cNvSpPr>
          <p:nvPr/>
        </p:nvSpPr>
        <p:spPr bwMode="auto">
          <a:xfrm>
            <a:off x="6719146" y="2275841"/>
            <a:ext cx="5867401" cy="534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791" tIns="50791" rIns="50791" bIns="50791" numCol="1" anchor="t" anchorCtr="0" compatLnSpc="1">
            <a:prstTxWarp prst="textNoShape">
              <a:avLst/>
            </a:prstTxWarp>
          </a:bodyPr>
          <a:lstStyle>
            <a:lvl1pPr marL="341313" indent="-341313" algn="l" rtl="0" eaLnBrk="0" fontAlgn="base" hangingPunct="0">
              <a:spcBef>
                <a:spcPts val="4900"/>
              </a:spcBef>
              <a:spcAft>
                <a:spcPct val="0"/>
              </a:spcAft>
              <a:defRPr sz="2300">
                <a:solidFill>
                  <a:srgbClr val="FFFFFF"/>
                </a:solidFill>
                <a:latin typeface="+mn-lt"/>
                <a:ea typeface="+mn-ea"/>
                <a:cs typeface="+mn-cs"/>
                <a:sym typeface="Helvetica Neue" charset="0"/>
              </a:defRPr>
            </a:lvl1pPr>
            <a:lvl2pPr marL="392113" indent="61913" algn="l" rtl="0" eaLnBrk="0" fontAlgn="base" hangingPunct="0">
              <a:spcBef>
                <a:spcPts val="4900"/>
              </a:spcBef>
              <a:spcAft>
                <a:spcPct val="0"/>
              </a:spcAft>
              <a:defRPr sz="2300">
                <a:solidFill>
                  <a:srgbClr val="FFFFFF"/>
                </a:solidFill>
                <a:latin typeface="+mn-lt"/>
                <a:ea typeface="+mn-ea"/>
                <a:cs typeface="+mn-cs"/>
                <a:sym typeface="Helvetica Neue" charset="0"/>
              </a:defRPr>
            </a:lvl2pPr>
            <a:lvl3pPr marL="823913" indent="87313" algn="l" rtl="0" eaLnBrk="0" fontAlgn="base" hangingPunct="0">
              <a:spcBef>
                <a:spcPts val="4900"/>
              </a:spcBef>
              <a:spcAft>
                <a:spcPct val="0"/>
              </a:spcAft>
              <a:defRPr sz="2300">
                <a:solidFill>
                  <a:srgbClr val="FFFFFF"/>
                </a:solidFill>
                <a:latin typeface="+mn-lt"/>
                <a:ea typeface="+mn-ea"/>
                <a:cs typeface="+mn-cs"/>
                <a:sym typeface="Helvetica Neue" charset="0"/>
              </a:defRPr>
            </a:lvl3pPr>
            <a:lvl4pPr marL="1268413" indent="100013" algn="l" rtl="0" eaLnBrk="0" fontAlgn="base" hangingPunct="0">
              <a:spcBef>
                <a:spcPts val="4900"/>
              </a:spcBef>
              <a:spcAft>
                <a:spcPct val="0"/>
              </a:spcAft>
              <a:defRPr sz="2300">
                <a:solidFill>
                  <a:srgbClr val="FFFFFF"/>
                </a:solidFill>
                <a:latin typeface="+mn-lt"/>
                <a:ea typeface="+mn-ea"/>
                <a:cs typeface="+mn-cs"/>
                <a:sym typeface="Helvetica Neue" charset="0"/>
              </a:defRPr>
            </a:lvl4pPr>
            <a:lvl5pPr marL="1700213" indent="125413" algn="l" rtl="0" eaLnBrk="0" fontAlgn="base" hangingPunct="0">
              <a:spcBef>
                <a:spcPts val="4900"/>
              </a:spcBef>
              <a:spcAft>
                <a:spcPct val="0"/>
              </a:spcAft>
              <a:defRPr sz="2300">
                <a:solidFill>
                  <a:srgbClr val="FFFFFF"/>
                </a:solidFill>
                <a:latin typeface="+mn-lt"/>
                <a:ea typeface="+mn-ea"/>
                <a:cs typeface="+mn-cs"/>
                <a:sym typeface="Helvetica Neue" charset="0"/>
              </a:defRPr>
            </a:lvl5pPr>
            <a:lvl6pPr marL="2158731" algn="l" rtl="0" fontAlgn="base">
              <a:spcBef>
                <a:spcPts val="4900"/>
              </a:spcBef>
              <a:spcAft>
                <a:spcPct val="0"/>
              </a:spcAft>
              <a:defRPr sz="2300">
                <a:solidFill>
                  <a:srgbClr val="FFFFFF"/>
                </a:solidFill>
                <a:latin typeface="+mn-lt"/>
                <a:ea typeface="+mn-ea"/>
                <a:cs typeface="+mn-cs"/>
                <a:sym typeface="Helvetica Neue" charset="0"/>
              </a:defRPr>
            </a:lvl6pPr>
            <a:lvl7pPr marL="2615873" algn="l" rtl="0" fontAlgn="base">
              <a:spcBef>
                <a:spcPts val="4900"/>
              </a:spcBef>
              <a:spcAft>
                <a:spcPct val="0"/>
              </a:spcAft>
              <a:defRPr sz="2300">
                <a:solidFill>
                  <a:srgbClr val="FFFFFF"/>
                </a:solidFill>
                <a:latin typeface="+mn-lt"/>
                <a:ea typeface="+mn-ea"/>
                <a:cs typeface="+mn-cs"/>
                <a:sym typeface="Helvetica Neue" charset="0"/>
              </a:defRPr>
            </a:lvl7pPr>
            <a:lvl8pPr marL="3073018" algn="l" rtl="0" fontAlgn="base">
              <a:spcBef>
                <a:spcPts val="4900"/>
              </a:spcBef>
              <a:spcAft>
                <a:spcPct val="0"/>
              </a:spcAft>
              <a:defRPr sz="2300">
                <a:solidFill>
                  <a:srgbClr val="FFFFFF"/>
                </a:solidFill>
                <a:latin typeface="+mn-lt"/>
                <a:ea typeface="+mn-ea"/>
                <a:cs typeface="+mn-cs"/>
                <a:sym typeface="Helvetica Neue" charset="0"/>
              </a:defRPr>
            </a:lvl8pPr>
            <a:lvl9pPr marL="3530161" algn="l" rtl="0" fontAlgn="base">
              <a:spcBef>
                <a:spcPts val="4900"/>
              </a:spcBef>
              <a:spcAft>
                <a:spcPct val="0"/>
              </a:spcAft>
              <a:defRPr sz="2300">
                <a:solidFill>
                  <a:srgbClr val="FFFFFF"/>
                </a:solidFill>
                <a:latin typeface="+mn-lt"/>
                <a:ea typeface="+mn-ea"/>
                <a:cs typeface="+mn-cs"/>
                <a:sym typeface="Helvetica Neue" charset="0"/>
              </a:defRPr>
            </a:lvl9pPr>
          </a:lstStyle>
          <a:p>
            <a:pPr marL="444477" lvl="1" indent="0" algn="ctr" eaLnBrk="1" hangingPunct="1"/>
            <a:r>
              <a:rPr lang="en-US" sz="3100" u="sng" dirty="0">
                <a:latin typeface="Helvetica Neue" charset="0"/>
                <a:ea typeface="ヒラギノ角ゴ Pro W3" charset="0"/>
                <a:cs typeface="ヒラギノ角ゴ Pro W3" charset="0"/>
              </a:rPr>
              <a:t>Survey Response Rate</a:t>
            </a:r>
          </a:p>
          <a:p>
            <a:pPr marL="444477" lvl="1" indent="0" eaLnBrk="1" hangingPunct="1">
              <a:spcBef>
                <a:spcPts val="0"/>
              </a:spcBef>
            </a:pPr>
            <a:endParaRPr lang="en-US" sz="2800" dirty="0"/>
          </a:p>
          <a:p>
            <a:pPr marL="444477" lvl="1" indent="0" eaLnBrk="1" hangingPunct="1">
              <a:spcBef>
                <a:spcPts val="0"/>
              </a:spcBef>
            </a:pPr>
            <a:r>
              <a:rPr lang="en-US" sz="2800" dirty="0"/>
              <a:t>2010</a:t>
            </a:r>
            <a:r>
              <a:rPr lang="en-US" sz="2800" dirty="0" smtClean="0"/>
              <a:t>: 311 staff, 89</a:t>
            </a:r>
            <a:r>
              <a:rPr lang="en-US" sz="2800" dirty="0"/>
              <a:t>% response rate, ranging from 82% to 100%.</a:t>
            </a:r>
          </a:p>
          <a:p>
            <a:pPr marL="444477" lvl="1" indent="0" eaLnBrk="1" hangingPunct="1">
              <a:spcBef>
                <a:spcPts val="0"/>
              </a:spcBef>
            </a:pPr>
            <a:endParaRPr lang="en-US" sz="2800" dirty="0">
              <a:solidFill>
                <a:schemeClr val="bg1"/>
              </a:solidFill>
              <a:latin typeface="Helvetica Neue" charset="0"/>
              <a:ea typeface="ヒラギノ角ゴ Pro W3" charset="0"/>
              <a:cs typeface="ヒラギノ角ゴ Pro W3" charset="0"/>
            </a:endParaRPr>
          </a:p>
          <a:p>
            <a:pPr marL="444477" lvl="1" indent="0" eaLnBrk="1" hangingPunct="1">
              <a:spcBef>
                <a:spcPts val="0"/>
              </a:spcBef>
            </a:pPr>
            <a:endParaRPr lang="en-US" sz="2800" dirty="0"/>
          </a:p>
          <a:p>
            <a:pPr marL="444477" lvl="1" indent="0" eaLnBrk="1" hangingPunct="1">
              <a:spcBef>
                <a:spcPts val="0"/>
              </a:spcBef>
            </a:pPr>
            <a:r>
              <a:rPr lang="en-US" sz="2800" dirty="0"/>
              <a:t>2011: 337 </a:t>
            </a:r>
            <a:r>
              <a:rPr lang="en-US" sz="2800" dirty="0" smtClean="0"/>
              <a:t>staff, 95</a:t>
            </a:r>
            <a:r>
              <a:rPr lang="en-US" sz="2800" dirty="0"/>
              <a:t>% response rate, ranging from 93% to 100%.</a:t>
            </a:r>
          </a:p>
          <a:p>
            <a:pPr marL="444477" lvl="1" indent="0" eaLnBrk="1" hangingPunct="1">
              <a:spcBef>
                <a:spcPts val="0"/>
              </a:spcBef>
            </a:pPr>
            <a:endParaRPr lang="en-US" sz="2800" dirty="0"/>
          </a:p>
          <a:p>
            <a:pPr marL="444477" lvl="1" indent="0" eaLnBrk="1" hangingPunct="1">
              <a:spcBef>
                <a:spcPts val="0"/>
              </a:spcBef>
            </a:pPr>
            <a:r>
              <a:rPr lang="en-US" sz="2800" dirty="0"/>
              <a:t>2012: 375 staff </a:t>
            </a:r>
            <a:r>
              <a:rPr lang="en-US" sz="2800" dirty="0" smtClean="0"/>
              <a:t>, 94% response rate, ranging from 83% to 100%.</a:t>
            </a:r>
            <a:endParaRPr lang="en-US" sz="2800" dirty="0"/>
          </a:p>
          <a:p>
            <a:pPr marL="444477" lvl="1" indent="0" eaLnBrk="1" hangingPunct="1">
              <a:spcBef>
                <a:spcPts val="0"/>
              </a:spcBef>
            </a:pPr>
            <a:endParaRPr lang="en-US" sz="2800" dirty="0">
              <a:latin typeface="Helvetica Neue" charset="0"/>
              <a:ea typeface="ヒラギノ角ゴ Pro W3" charset="0"/>
              <a:cs typeface="ヒラギノ角ゴ Pro W3" charset="0"/>
            </a:endParaRPr>
          </a:p>
        </p:txBody>
      </p:sp>
      <p:sp>
        <p:nvSpPr>
          <p:cNvPr id="2" name="Title 1"/>
          <p:cNvSpPr>
            <a:spLocks noGrp="1"/>
          </p:cNvSpPr>
          <p:nvPr>
            <p:ph type="title"/>
          </p:nvPr>
        </p:nvSpPr>
        <p:spPr>
          <a:xfrm>
            <a:off x="433493" y="1"/>
            <a:ext cx="12246187" cy="1676400"/>
          </a:xfrm>
        </p:spPr>
        <p:txBody>
          <a:bodyPr>
            <a:normAutofit/>
          </a:bodyPr>
          <a:lstStyle/>
          <a:p>
            <a:pPr algn="ctr"/>
            <a:r>
              <a:rPr lang="en-US" dirty="0"/>
              <a:t>A Study of Elementary School Mathematics</a:t>
            </a:r>
          </a:p>
        </p:txBody>
      </p:sp>
      <p:sp>
        <p:nvSpPr>
          <p:cNvPr id="3" name="TextBox 2"/>
          <p:cNvSpPr txBox="1"/>
          <p:nvPr/>
        </p:nvSpPr>
        <p:spPr>
          <a:xfrm>
            <a:off x="274145" y="8153400"/>
            <a:ext cx="12750800" cy="2339102"/>
          </a:xfrm>
          <a:prstGeom prst="rect">
            <a:avLst/>
          </a:prstGeom>
          <a:noFill/>
        </p:spPr>
        <p:txBody>
          <a:bodyPr wrap="square" rtlCol="0">
            <a:spAutoFit/>
          </a:bodyPr>
          <a:lstStyle/>
          <a:p>
            <a:pPr marL="0" lvl="2"/>
            <a:r>
              <a:rPr lang="en-US" sz="3400" u="sng" dirty="0" smtClean="0">
                <a:solidFill>
                  <a:srgbClr val="FFFFFF"/>
                </a:solidFill>
              </a:rPr>
              <a:t>Research Question</a:t>
            </a:r>
            <a:r>
              <a:rPr lang="en-US" sz="3400" dirty="0" smtClean="0">
                <a:solidFill>
                  <a:srgbClr val="FFFFFF"/>
                </a:solidFill>
              </a:rPr>
              <a:t>:  How </a:t>
            </a:r>
            <a:r>
              <a:rPr lang="en-US" sz="3400" dirty="0">
                <a:solidFill>
                  <a:srgbClr val="FFFFFF"/>
                </a:solidFill>
              </a:rPr>
              <a:t>do infrastructure redesign efforts shape staff interactions?</a:t>
            </a:r>
          </a:p>
          <a:p>
            <a:pPr marL="0" lvl="2"/>
            <a:r>
              <a:rPr lang="en-US" sz="3400" dirty="0" smtClean="0"/>
              <a:t>?</a:t>
            </a:r>
            <a:endParaRPr lang="en-US" sz="3400" dirty="0"/>
          </a:p>
          <a:p>
            <a:endParaRPr lang="en-US" dirty="0"/>
          </a:p>
        </p:txBody>
      </p:sp>
    </p:spTree>
    <p:extLst>
      <p:ext uri="{BB962C8B-B14F-4D97-AF65-F5344CB8AC3E}">
        <p14:creationId xmlns:p14="http://schemas.microsoft.com/office/powerpoint/2010/main" val="371711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2167467"/>
            <a:ext cx="12192000" cy="7261013"/>
          </a:xfrm>
          <a:extLst/>
        </p:spPr>
        <p:txBody>
          <a:bodyPr>
            <a:normAutofit/>
          </a:bodyPr>
          <a:lstStyle/>
          <a:p>
            <a:pPr marL="847338" lvl="2" indent="-457200">
              <a:spcBef>
                <a:spcPts val="600"/>
              </a:spcBef>
              <a:spcAft>
                <a:spcPts val="600"/>
              </a:spcAft>
              <a:buFont typeface="Arial"/>
              <a:buChar char="•"/>
              <a:defRPr/>
            </a:pPr>
            <a:r>
              <a:rPr lang="en-US" sz="3000" dirty="0" smtClean="0"/>
              <a:t>Infrastructure for mathematics instruction</a:t>
            </a:r>
          </a:p>
          <a:p>
            <a:pPr marL="2180838" lvl="5" indent="-457200">
              <a:spcBef>
                <a:spcPts val="600"/>
              </a:spcBef>
              <a:spcAft>
                <a:spcPts val="600"/>
              </a:spcAft>
              <a:buFont typeface="Arial"/>
              <a:buChar char="•"/>
              <a:defRPr/>
            </a:pPr>
            <a:r>
              <a:rPr lang="en-US" sz="3000" b="1" dirty="0" smtClean="0"/>
              <a:t>Resource and material </a:t>
            </a:r>
            <a:r>
              <a:rPr lang="en-US" sz="3000" dirty="0" smtClean="0"/>
              <a:t>adoption (Investigations)</a:t>
            </a:r>
          </a:p>
          <a:p>
            <a:pPr marL="2180838" lvl="5" indent="-457200">
              <a:spcBef>
                <a:spcPts val="600"/>
              </a:spcBef>
              <a:spcAft>
                <a:spcPts val="600"/>
              </a:spcAft>
              <a:buFont typeface="Arial"/>
              <a:buChar char="•"/>
              <a:defRPr/>
            </a:pPr>
            <a:r>
              <a:rPr lang="en-US" sz="3000" dirty="0" smtClean="0"/>
              <a:t>State </a:t>
            </a:r>
            <a:r>
              <a:rPr lang="en-US" sz="3000" b="1" dirty="0" smtClean="0"/>
              <a:t>standards</a:t>
            </a:r>
            <a:r>
              <a:rPr lang="en-US" sz="3000" dirty="0" smtClean="0"/>
              <a:t> alignment</a:t>
            </a:r>
          </a:p>
          <a:p>
            <a:pPr marL="2180838" lvl="5" indent="-457200">
              <a:spcBef>
                <a:spcPts val="600"/>
              </a:spcBef>
              <a:spcAft>
                <a:spcPts val="600"/>
              </a:spcAft>
              <a:buFont typeface="Arial"/>
              <a:buChar char="•"/>
              <a:defRPr/>
            </a:pPr>
            <a:r>
              <a:rPr lang="en-US" sz="3000" dirty="0" smtClean="0"/>
              <a:t>Unit </a:t>
            </a:r>
            <a:r>
              <a:rPr lang="en-US" sz="3000" b="1" dirty="0" smtClean="0"/>
              <a:t>assessment</a:t>
            </a:r>
            <a:r>
              <a:rPr lang="en-US" sz="3000" dirty="0" smtClean="0"/>
              <a:t> development</a:t>
            </a:r>
          </a:p>
          <a:p>
            <a:pPr marL="1723638" lvl="5">
              <a:spcBef>
                <a:spcPts val="600"/>
              </a:spcBef>
              <a:spcAft>
                <a:spcPts val="600"/>
              </a:spcAft>
              <a:defRPr/>
            </a:pPr>
            <a:endParaRPr lang="en-US" sz="3000" dirty="0" smtClean="0"/>
          </a:p>
          <a:p>
            <a:pPr marL="847338" lvl="2" indent="-457200">
              <a:spcBef>
                <a:spcPts val="600"/>
              </a:spcBef>
              <a:spcAft>
                <a:spcPts val="600"/>
              </a:spcAft>
              <a:buFont typeface="Arial"/>
              <a:buChar char="•"/>
              <a:defRPr/>
            </a:pPr>
            <a:r>
              <a:rPr lang="en-US" sz="3000" dirty="0" smtClean="0"/>
              <a:t>Infrastructure (re)design for teacher leadership</a:t>
            </a:r>
          </a:p>
          <a:p>
            <a:pPr marL="1723638" lvl="4" indent="-457200">
              <a:spcBef>
                <a:spcPts val="600"/>
              </a:spcBef>
              <a:spcAft>
                <a:spcPts val="600"/>
              </a:spcAft>
              <a:buFont typeface="Arial"/>
              <a:buChar char="•"/>
              <a:defRPr/>
            </a:pPr>
            <a:r>
              <a:rPr lang="en-US" sz="3000" dirty="0"/>
              <a:t>District-wide and school specific </a:t>
            </a:r>
            <a:r>
              <a:rPr lang="en-US" sz="3000" b="1" dirty="0"/>
              <a:t>organizational routines</a:t>
            </a:r>
            <a:r>
              <a:rPr lang="en-US" sz="3000" dirty="0"/>
              <a:t> (e.g., arrays, toolbox, PLCs).  </a:t>
            </a:r>
            <a:endParaRPr lang="en-US" sz="3000" dirty="0" smtClean="0"/>
          </a:p>
          <a:p>
            <a:pPr marL="1723638" lvl="4" indent="-457200">
              <a:spcBef>
                <a:spcPts val="600"/>
              </a:spcBef>
              <a:spcAft>
                <a:spcPts val="600"/>
              </a:spcAft>
              <a:buFont typeface="Arial"/>
              <a:buChar char="•"/>
              <a:defRPr/>
            </a:pPr>
            <a:r>
              <a:rPr lang="en-US" sz="3000" dirty="0" smtClean="0"/>
              <a:t>Math </a:t>
            </a:r>
            <a:r>
              <a:rPr lang="en-US" sz="3000" b="1" dirty="0" smtClean="0"/>
              <a:t>Coaches</a:t>
            </a:r>
            <a:r>
              <a:rPr lang="en-US" sz="3000" dirty="0" smtClean="0"/>
              <a:t> in some schools</a:t>
            </a:r>
          </a:p>
          <a:p>
            <a:pPr marL="1723638" lvl="4" indent="-457200">
              <a:spcBef>
                <a:spcPts val="600"/>
              </a:spcBef>
              <a:spcAft>
                <a:spcPts val="600"/>
              </a:spcAft>
              <a:buFont typeface="Arial"/>
              <a:buChar char="•"/>
              <a:defRPr/>
            </a:pPr>
            <a:r>
              <a:rPr lang="en-US" sz="3000" b="1" dirty="0" smtClean="0"/>
              <a:t>Professional development </a:t>
            </a:r>
            <a:r>
              <a:rPr lang="en-US" sz="3000" dirty="0" smtClean="0"/>
              <a:t>for select math teacher leaders</a:t>
            </a:r>
          </a:p>
        </p:txBody>
      </p:sp>
      <p:sp>
        <p:nvSpPr>
          <p:cNvPr id="71682" name="Title 2"/>
          <p:cNvSpPr>
            <a:spLocks noGrp="1"/>
          </p:cNvSpPr>
          <p:nvPr>
            <p:ph type="title"/>
          </p:nvPr>
        </p:nvSpPr>
        <p:spPr>
          <a:xfrm>
            <a:off x="974725" y="433388"/>
            <a:ext cx="10729913" cy="1300162"/>
          </a:xfrm>
        </p:spPr>
        <p:txBody>
          <a:bodyPr/>
          <a:lstStyle/>
          <a:p>
            <a:pPr algn="ctr"/>
            <a:r>
              <a:rPr lang="en-US">
                <a:latin typeface="Helvetica Neue" charset="0"/>
                <a:ea typeface="ヒラギノ角ゴ Pro W6" charset="0"/>
                <a:cs typeface="ヒラギノ角ゴ Pro W6" charset="0"/>
              </a:rPr>
              <a:t>District Infrastructure Design for Teacher Leadership</a:t>
            </a:r>
          </a:p>
        </p:txBody>
      </p:sp>
      <p:sp>
        <p:nvSpPr>
          <p:cNvPr id="71683" name="Line 1"/>
          <p:cNvSpPr>
            <a:spLocks noChangeShapeType="1"/>
          </p:cNvSpPr>
          <p:nvPr/>
        </p:nvSpPr>
        <p:spPr bwMode="auto">
          <a:xfrm>
            <a:off x="1001713" y="2058988"/>
            <a:ext cx="11001375"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a:p>
        </p:txBody>
      </p:sp>
    </p:spTree>
    <p:extLst>
      <p:ext uri="{BB962C8B-B14F-4D97-AF65-F5344CB8AC3E}">
        <p14:creationId xmlns:p14="http://schemas.microsoft.com/office/powerpoint/2010/main" val="37056233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body" idx="1"/>
          </p:nvPr>
        </p:nvSpPr>
        <p:spPr>
          <a:xfrm>
            <a:off x="571500" y="2324100"/>
            <a:ext cx="12153900" cy="6565900"/>
          </a:xfrm>
        </p:spPr>
        <p:txBody>
          <a:bodyPr/>
          <a:lstStyle/>
          <a:p>
            <a:pPr marL="698500" lvl="1" indent="-254000" eaLnBrk="1" hangingPunct="1">
              <a:lnSpc>
                <a:spcPct val="90000"/>
              </a:lnSpc>
              <a:buClr>
                <a:srgbClr val="FFFFFF"/>
              </a:buClr>
              <a:buFont typeface="Lucida Grande" charset="0"/>
              <a:buChar char="•"/>
            </a:pPr>
            <a:endParaRPr lang="en-US" sz="2000">
              <a:latin typeface="Helvetica" charset="0"/>
              <a:ea typeface="ヒラギノ角ゴ Pro W3" charset="0"/>
              <a:cs typeface="ヒラギノ角ゴ Pro W3" charset="0"/>
              <a:sym typeface="Helvetica" charset="0"/>
            </a:endParaRPr>
          </a:p>
          <a:p>
            <a:pPr marL="698500" lvl="1" indent="-254000" eaLnBrk="1" hangingPunct="1">
              <a:lnSpc>
                <a:spcPct val="90000"/>
              </a:lnSpc>
              <a:buClr>
                <a:srgbClr val="FFFFFF"/>
              </a:buClr>
              <a:buFont typeface="Lucida Grande" charset="0"/>
              <a:buChar char="•"/>
            </a:pPr>
            <a:endParaRPr lang="en-US" sz="2000">
              <a:latin typeface="Helvetica Neue" charset="0"/>
              <a:ea typeface="ヒラギノ角ゴ Pro W3" charset="0"/>
              <a:cs typeface="ヒラギノ角ゴ Pro W3" charset="0"/>
            </a:endParaRPr>
          </a:p>
        </p:txBody>
      </p:sp>
      <p:sp>
        <p:nvSpPr>
          <p:cNvPr id="69634" name="Title 1"/>
          <p:cNvSpPr>
            <a:spLocks noGrp="1"/>
          </p:cNvSpPr>
          <p:nvPr>
            <p:ph type="title"/>
          </p:nvPr>
        </p:nvSpPr>
        <p:spPr/>
        <p:txBody>
          <a:bodyPr/>
          <a:lstStyle/>
          <a:p>
            <a:r>
              <a:rPr lang="en-US">
                <a:latin typeface="Helvetica Neue" charset="0"/>
                <a:ea typeface="ヒラギノ角ゴ Pro W6" charset="0"/>
                <a:cs typeface="ヒラギノ角ゴ Pro W6" charset="0"/>
              </a:rPr>
              <a:t>Social Network Instrument</a:t>
            </a:r>
          </a:p>
        </p:txBody>
      </p:sp>
      <p:pic>
        <p:nvPicPr>
          <p:cNvPr id="6963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667000"/>
            <a:ext cx="12344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itle 1"/>
          <p:cNvSpPr txBox="1">
            <a:spLocks/>
          </p:cNvSpPr>
          <p:nvPr/>
        </p:nvSpPr>
        <p:spPr>
          <a:xfrm>
            <a:off x="558800" y="1905000"/>
            <a:ext cx="10439400" cy="677863"/>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smtClean="0">
                <a:solidFill>
                  <a:schemeClr val="bg1"/>
                </a:solidFill>
              </a:rPr>
              <a:t>Screen Shot from SSQ – Math Advice Questions Page 1</a:t>
            </a:r>
            <a:endParaRPr lang="en-US" sz="3200" dirty="0">
              <a:solidFill>
                <a:schemeClr val="bg1"/>
              </a:solidFill>
            </a:endParaRPr>
          </a:p>
        </p:txBody>
      </p:sp>
      <p:sp>
        <p:nvSpPr>
          <p:cNvPr id="69637" name="Line 1"/>
          <p:cNvSpPr>
            <a:spLocks noChangeShapeType="1"/>
          </p:cNvSpPr>
          <p:nvPr/>
        </p:nvSpPr>
        <p:spPr bwMode="auto">
          <a:xfrm>
            <a:off x="1001713" y="2058988"/>
            <a:ext cx="11001375"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a:p>
        </p:txBody>
      </p:sp>
    </p:spTree>
    <p:extLst>
      <p:ext uri="{BB962C8B-B14F-4D97-AF65-F5344CB8AC3E}">
        <p14:creationId xmlns:p14="http://schemas.microsoft.com/office/powerpoint/2010/main" val="2664301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2362200"/>
            <a:ext cx="11049000" cy="6629400"/>
          </a:xfrm>
        </p:spPr>
        <p:txBody>
          <a:bodyPr>
            <a:normAutofit/>
          </a:bodyPr>
          <a:lstStyle/>
          <a:p>
            <a:pPr marL="457200" indent="-457200">
              <a:spcAft>
                <a:spcPts val="853"/>
              </a:spcAft>
              <a:buFont typeface="Arial"/>
              <a:buChar char="•"/>
              <a:defRPr/>
            </a:pPr>
            <a:r>
              <a:rPr lang="en-US" sz="3400" dirty="0" smtClean="0"/>
              <a:t>On</a:t>
            </a:r>
            <a:r>
              <a:rPr lang="en-US" sz="3400" dirty="0"/>
              <a:t>-the-job interactions </a:t>
            </a:r>
            <a:r>
              <a:rPr lang="en-US" sz="3400" dirty="0" smtClean="0"/>
              <a:t>associated </a:t>
            </a:r>
            <a:r>
              <a:rPr lang="en-US" sz="3400" dirty="0"/>
              <a:t>with the transfer of advice and information – essential </a:t>
            </a:r>
            <a:r>
              <a:rPr lang="en-US" sz="3400" dirty="0" smtClean="0"/>
              <a:t>to knowledge development:</a:t>
            </a:r>
          </a:p>
          <a:p>
            <a:pPr marL="1384300" lvl="3" indent="-457200">
              <a:spcAft>
                <a:spcPts val="853"/>
              </a:spcAft>
              <a:buFont typeface="Arial"/>
              <a:buChar char="•"/>
              <a:defRPr/>
            </a:pPr>
            <a:r>
              <a:rPr lang="en-US" sz="2400" dirty="0" smtClean="0"/>
              <a:t>Socialization:  		Tacit Knowledge—Tacit Knowledge</a:t>
            </a:r>
          </a:p>
          <a:p>
            <a:pPr marL="1384300" lvl="3" indent="-457200">
              <a:spcAft>
                <a:spcPts val="853"/>
              </a:spcAft>
              <a:buFont typeface="Arial"/>
              <a:buChar char="•"/>
              <a:defRPr/>
            </a:pPr>
            <a:r>
              <a:rPr lang="en-US" sz="2400" dirty="0" smtClean="0"/>
              <a:t>Externalization:  		Tacit Knowledge – Explicit Knowledge</a:t>
            </a:r>
          </a:p>
          <a:p>
            <a:pPr marL="1384300" lvl="3" indent="-457200">
              <a:spcAft>
                <a:spcPts val="853"/>
              </a:spcAft>
              <a:buFont typeface="Arial"/>
              <a:buChar char="•"/>
              <a:defRPr/>
            </a:pPr>
            <a:r>
              <a:rPr lang="en-US" sz="2400" dirty="0" smtClean="0"/>
              <a:t>Combination:		Explicit Knowledge – Explicit Knowledge</a:t>
            </a:r>
          </a:p>
          <a:p>
            <a:pPr marL="1384300" lvl="3" indent="-457200">
              <a:spcAft>
                <a:spcPts val="853"/>
              </a:spcAft>
              <a:buFont typeface="Arial"/>
              <a:buChar char="•"/>
              <a:defRPr/>
            </a:pPr>
            <a:r>
              <a:rPr lang="en-US" sz="2400" dirty="0" smtClean="0"/>
              <a:t>Internalization:		Explicit Knowledge – Tacit Knowledge</a:t>
            </a:r>
          </a:p>
          <a:p>
            <a:pPr marL="927100" lvl="3" indent="0">
              <a:spcAft>
                <a:spcPts val="853"/>
              </a:spcAft>
              <a:defRPr/>
            </a:pPr>
            <a:endParaRPr lang="en-US" sz="2800" dirty="0" smtClean="0"/>
          </a:p>
          <a:p>
            <a:pPr marL="927100" lvl="3" indent="0">
              <a:spcAft>
                <a:spcPts val="853"/>
              </a:spcAft>
              <a:defRPr/>
            </a:pPr>
            <a:endParaRPr lang="en-US" sz="2800" dirty="0" smtClean="0"/>
          </a:p>
          <a:p>
            <a:pPr>
              <a:spcAft>
                <a:spcPts val="853"/>
              </a:spcAft>
              <a:defRPr/>
            </a:pPr>
            <a:endParaRPr lang="en-US" sz="3400" dirty="0" smtClean="0"/>
          </a:p>
          <a:p>
            <a:pPr>
              <a:spcAft>
                <a:spcPts val="853"/>
              </a:spcAft>
              <a:defRPr/>
            </a:pPr>
            <a:endParaRPr lang="en-US" sz="3400" dirty="0"/>
          </a:p>
          <a:p>
            <a:pPr>
              <a:spcAft>
                <a:spcPts val="853"/>
              </a:spcAft>
              <a:defRPr/>
            </a:pPr>
            <a:endParaRPr lang="en-US" sz="3400" dirty="0"/>
          </a:p>
        </p:txBody>
      </p:sp>
      <p:sp>
        <p:nvSpPr>
          <p:cNvPr id="65538" name="Title 1"/>
          <p:cNvSpPr>
            <a:spLocks noGrp="1"/>
          </p:cNvSpPr>
          <p:nvPr>
            <p:ph type="title"/>
          </p:nvPr>
        </p:nvSpPr>
        <p:spPr>
          <a:xfrm>
            <a:off x="974725" y="758825"/>
            <a:ext cx="11271250" cy="1300163"/>
          </a:xfrm>
        </p:spPr>
        <p:txBody>
          <a:bodyPr/>
          <a:lstStyle/>
          <a:p>
            <a:pPr algn="ctr"/>
            <a:r>
              <a:rPr lang="en-US">
                <a:latin typeface="Helvetica Neue" charset="0"/>
                <a:ea typeface="ヒラギノ角ゴ Pro W6" charset="0"/>
                <a:cs typeface="ヒラギノ角ゴ Pro W6" charset="0"/>
              </a:rPr>
              <a:t>Why Focus on Advice and Information Interactions?</a:t>
            </a:r>
            <a:endParaRPr lang="en-US" i="1">
              <a:latin typeface="Helvetica Neue" charset="0"/>
              <a:ea typeface="ヒラギノ角ゴ Pro W6" charset="0"/>
              <a:cs typeface="ヒラギノ角ゴ Pro W6" charset="0"/>
            </a:endParaRPr>
          </a:p>
        </p:txBody>
      </p:sp>
      <p:sp>
        <p:nvSpPr>
          <p:cNvPr id="65539" name="TextBox 3"/>
          <p:cNvSpPr txBox="1">
            <a:spLocks noChangeArrowheads="1"/>
          </p:cNvSpPr>
          <p:nvPr/>
        </p:nvSpPr>
        <p:spPr bwMode="auto">
          <a:xfrm>
            <a:off x="785813" y="8988425"/>
            <a:ext cx="113522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eaLnBrk="1" hangingPunct="1"/>
            <a:r>
              <a:rPr lang="en-US" sz="1700">
                <a:solidFill>
                  <a:schemeClr val="bg1"/>
                </a:solidFill>
              </a:rPr>
              <a:t>Blau, 1957; Bryk &amp; Schneider, 2002; Choo, 1998; Coburn, 2001; Daly &amp; Finnigan, 2010; Elmore, 1996; Eraut &amp; Hirsh, 2007;  Frank, Zhao, &amp; Borman, 2004; Hill, 2004; Little, 2002; Smylie, 1995;  Spillane, 2004</a:t>
            </a:r>
          </a:p>
        </p:txBody>
      </p:sp>
      <p:sp>
        <p:nvSpPr>
          <p:cNvPr id="65540" name="Line 1"/>
          <p:cNvSpPr>
            <a:spLocks noChangeShapeType="1"/>
          </p:cNvSpPr>
          <p:nvPr/>
        </p:nvSpPr>
        <p:spPr bwMode="auto">
          <a:xfrm>
            <a:off x="1001713" y="2058988"/>
            <a:ext cx="11001375"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a:p>
        </p:txBody>
      </p:sp>
    </p:spTree>
    <p:extLst>
      <p:ext uri="{BB962C8B-B14F-4D97-AF65-F5344CB8AC3E}">
        <p14:creationId xmlns:p14="http://schemas.microsoft.com/office/powerpoint/2010/main" val="3209892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30200"/>
            <a:ext cx="11861800" cy="736600"/>
          </a:xfrm>
        </p:spPr>
        <p:txBody>
          <a:bodyPr/>
          <a:lstStyle/>
          <a:p>
            <a:pPr algn="ctr"/>
            <a:r>
              <a:rPr lang="en-US" dirty="0" smtClean="0"/>
              <a:t>Advice and Information Interactions</a:t>
            </a:r>
            <a:endParaRPr lang="en-US" dirty="0"/>
          </a:p>
        </p:txBody>
      </p:sp>
      <p:pic>
        <p:nvPicPr>
          <p:cNvPr id="32770" name="Picture 2" descr="C:\Users\mbh166\Desktop\2012 Analysis for ESJ\Patriot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371600"/>
            <a:ext cx="12115800" cy="779221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3530600" y="6553200"/>
            <a:ext cx="685800"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
        <p:nvSpPr>
          <p:cNvPr id="6" name="Oval 5"/>
          <p:cNvSpPr/>
          <p:nvPr/>
        </p:nvSpPr>
        <p:spPr bwMode="auto">
          <a:xfrm>
            <a:off x="8407400" y="3429000"/>
            <a:ext cx="685800"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
        <p:nvSpPr>
          <p:cNvPr id="7" name="Oval 6"/>
          <p:cNvSpPr/>
          <p:nvPr/>
        </p:nvSpPr>
        <p:spPr bwMode="auto">
          <a:xfrm>
            <a:off x="6502400" y="4343400"/>
            <a:ext cx="685800"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
        <p:nvSpPr>
          <p:cNvPr id="8" name="Rectangle 40"/>
          <p:cNvSpPr>
            <a:spLocks/>
          </p:cNvSpPr>
          <p:nvPr/>
        </p:nvSpPr>
        <p:spPr bwMode="auto">
          <a:xfrm>
            <a:off x="2717800" y="7200900"/>
            <a:ext cx="1955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p>
            <a:pPr marL="57150" algn="ctr">
              <a:spcBef>
                <a:spcPts val="1300"/>
              </a:spcBef>
            </a:pPr>
            <a:r>
              <a:rPr lang="en-US" sz="2200" dirty="0" smtClean="0">
                <a:solidFill>
                  <a:srgbClr val="FF0000"/>
                </a:solidFill>
                <a:latin typeface="Arial" charset="0"/>
                <a:cs typeface="Arial" charset="0"/>
                <a:sym typeface="Arial" charset="0"/>
              </a:rPr>
              <a:t>Fundamental Math</a:t>
            </a:r>
            <a:endParaRPr lang="en-US" sz="2200" dirty="0">
              <a:solidFill>
                <a:srgbClr val="FF0000"/>
              </a:solidFill>
              <a:latin typeface="Arial" charset="0"/>
              <a:cs typeface="Arial" charset="0"/>
              <a:sym typeface="Arial" charset="0"/>
            </a:endParaRPr>
          </a:p>
        </p:txBody>
      </p:sp>
      <p:sp>
        <p:nvSpPr>
          <p:cNvPr id="9" name="Rectangle 40"/>
          <p:cNvSpPr>
            <a:spLocks/>
          </p:cNvSpPr>
          <p:nvPr/>
        </p:nvSpPr>
        <p:spPr bwMode="auto">
          <a:xfrm>
            <a:off x="8432800" y="3009900"/>
            <a:ext cx="1955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p>
            <a:pPr marL="57150" algn="ctr">
              <a:spcBef>
                <a:spcPts val="1300"/>
              </a:spcBef>
            </a:pPr>
            <a:r>
              <a:rPr lang="en-US" sz="2200" dirty="0" smtClean="0">
                <a:solidFill>
                  <a:srgbClr val="FF0000"/>
                </a:solidFill>
                <a:latin typeface="Arial" charset="0"/>
                <a:cs typeface="Arial" charset="0"/>
                <a:sym typeface="Arial" charset="0"/>
              </a:rPr>
              <a:t>Fundamental Math</a:t>
            </a:r>
            <a:endParaRPr lang="en-US" sz="2200" dirty="0">
              <a:solidFill>
                <a:srgbClr val="FF0000"/>
              </a:solidFill>
              <a:latin typeface="Arial" charset="0"/>
              <a:cs typeface="Arial" charset="0"/>
              <a:sym typeface="Arial" charset="0"/>
            </a:endParaRPr>
          </a:p>
        </p:txBody>
      </p:sp>
      <p:sp>
        <p:nvSpPr>
          <p:cNvPr id="10" name="Rectangle 40"/>
          <p:cNvSpPr>
            <a:spLocks/>
          </p:cNvSpPr>
          <p:nvPr/>
        </p:nvSpPr>
        <p:spPr bwMode="auto">
          <a:xfrm>
            <a:off x="6121400" y="4038600"/>
            <a:ext cx="1955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p>
            <a:pPr marL="57150" algn="ctr">
              <a:spcBef>
                <a:spcPts val="1300"/>
              </a:spcBef>
            </a:pPr>
            <a:r>
              <a:rPr lang="en-US" sz="2200" dirty="0" smtClean="0">
                <a:solidFill>
                  <a:srgbClr val="FF0000"/>
                </a:solidFill>
                <a:latin typeface="Arial" charset="0"/>
                <a:cs typeface="Arial" charset="0"/>
                <a:sym typeface="Arial" charset="0"/>
              </a:rPr>
              <a:t>Math Coach</a:t>
            </a:r>
            <a:endParaRPr lang="en-US" sz="2200" dirty="0">
              <a:solidFill>
                <a:srgbClr val="FF0000"/>
              </a:solidFill>
              <a:latin typeface="Arial" charset="0"/>
              <a:cs typeface="Arial" charset="0"/>
              <a:sym typeface="Arial" charset="0"/>
            </a:endParaRPr>
          </a:p>
        </p:txBody>
      </p:sp>
      <p:sp>
        <p:nvSpPr>
          <p:cNvPr id="4" name="TextBox 3"/>
          <p:cNvSpPr txBox="1"/>
          <p:nvPr/>
        </p:nvSpPr>
        <p:spPr>
          <a:xfrm>
            <a:off x="6350000" y="8820090"/>
            <a:ext cx="6426200" cy="400110"/>
          </a:xfrm>
          <a:prstGeom prst="rect">
            <a:avLst/>
          </a:prstGeom>
          <a:noFill/>
        </p:spPr>
        <p:txBody>
          <a:bodyPr wrap="square" rtlCol="0">
            <a:spAutoFit/>
          </a:bodyPr>
          <a:lstStyle/>
          <a:p>
            <a:pPr algn="r"/>
            <a:r>
              <a:rPr lang="en-US" sz="2000" dirty="0" smtClean="0"/>
              <a:t>Woodpecker </a:t>
            </a:r>
            <a:r>
              <a:rPr lang="en-US" sz="2000" smtClean="0"/>
              <a:t>Math Network </a:t>
            </a:r>
            <a:r>
              <a:rPr lang="en-US" sz="2000" dirty="0" smtClean="0"/>
              <a:t>2011-2012</a:t>
            </a:r>
            <a:endParaRPr lang="en-US" sz="2000" dirty="0"/>
          </a:p>
        </p:txBody>
      </p:sp>
      <p:sp>
        <p:nvSpPr>
          <p:cNvPr id="3" name="TextBox 2"/>
          <p:cNvSpPr txBox="1"/>
          <p:nvPr/>
        </p:nvSpPr>
        <p:spPr>
          <a:xfrm>
            <a:off x="6883400" y="1371600"/>
            <a:ext cx="492443" cy="58477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b="1" dirty="0" smtClean="0">
                <a:solidFill>
                  <a:srgbClr val="FF0000"/>
                </a:solidFill>
              </a:rPr>
              <a:t>A</a:t>
            </a:r>
            <a:endParaRPr lang="en-US" sz="3200" b="1" dirty="0">
              <a:solidFill>
                <a:srgbClr val="FF0000"/>
              </a:solidFill>
            </a:endParaRPr>
          </a:p>
        </p:txBody>
      </p:sp>
      <p:sp>
        <p:nvSpPr>
          <p:cNvPr id="11" name="TextBox 10"/>
          <p:cNvSpPr txBox="1"/>
          <p:nvPr/>
        </p:nvSpPr>
        <p:spPr>
          <a:xfrm>
            <a:off x="8178800" y="2743200"/>
            <a:ext cx="492042" cy="584776"/>
          </a:xfrm>
          <a:prstGeom prst="rect">
            <a:avLst/>
          </a:prstGeom>
          <a:noFill/>
        </p:spPr>
        <p:txBody>
          <a:bodyPr wrap="none" rtlCol="0">
            <a:spAutoFit/>
          </a:bodyPr>
          <a:lstStyle/>
          <a:p>
            <a:r>
              <a:rPr lang="en-US" sz="3200" b="1" dirty="0" smtClean="0">
                <a:solidFill>
                  <a:srgbClr val="FF0000"/>
                </a:solidFill>
                <a:latin typeface="+mn-lt"/>
              </a:rPr>
              <a:t>B</a:t>
            </a:r>
            <a:endParaRPr lang="en-US" sz="3200" b="1" dirty="0">
              <a:solidFill>
                <a:srgbClr val="FF0000"/>
              </a:solidFill>
              <a:latin typeface="+mn-lt"/>
            </a:endParaRPr>
          </a:p>
        </p:txBody>
      </p:sp>
      <p:sp>
        <p:nvSpPr>
          <p:cNvPr id="12" name="TextBox 11"/>
          <p:cNvSpPr txBox="1"/>
          <p:nvPr/>
        </p:nvSpPr>
        <p:spPr>
          <a:xfrm>
            <a:off x="6578600" y="3048000"/>
            <a:ext cx="488748" cy="584776"/>
          </a:xfrm>
          <a:prstGeom prst="rect">
            <a:avLst/>
          </a:prstGeom>
          <a:noFill/>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3200" b="1" dirty="0" smtClean="0">
                <a:solidFill>
                  <a:srgbClr val="FF0000"/>
                </a:solidFill>
              </a:rPr>
              <a:t>C</a:t>
            </a:r>
            <a:endParaRPr lang="en-US" sz="3200" b="1" dirty="0">
              <a:solidFill>
                <a:srgbClr val="FF0000"/>
              </a:solidFill>
            </a:endParaRPr>
          </a:p>
        </p:txBody>
      </p:sp>
    </p:spTree>
    <p:extLst>
      <p:ext uri="{BB962C8B-B14F-4D97-AF65-F5344CB8AC3E}">
        <p14:creationId xmlns:p14="http://schemas.microsoft.com/office/powerpoint/2010/main" val="2369532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mbh166\Desktop\Emily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560" y="2435682"/>
            <a:ext cx="4226560" cy="503531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bh166\Desktop\Emily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47" y="2435683"/>
            <a:ext cx="3793067" cy="5041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6747" y="7499237"/>
            <a:ext cx="3793067" cy="808424"/>
          </a:xfrm>
          <a:prstGeom prst="rect">
            <a:avLst/>
          </a:prstGeom>
          <a:noFill/>
        </p:spPr>
        <p:txBody>
          <a:bodyPr wrap="square" lIns="130046" tIns="65023" rIns="130046" bIns="65023" rtlCol="0">
            <a:spAutoFit/>
          </a:bodyPr>
          <a:lstStyle/>
          <a:p>
            <a:pPr algn="ctr"/>
            <a:r>
              <a:rPr lang="en-US" b="1" dirty="0" smtClean="0">
                <a:solidFill>
                  <a:srgbClr val="E1E1E1"/>
                </a:solidFill>
              </a:rPr>
              <a:t>2009-10</a:t>
            </a:r>
            <a:endParaRPr lang="en-US" b="1" dirty="0">
              <a:solidFill>
                <a:srgbClr val="E1E1E1"/>
              </a:solidFill>
            </a:endParaRPr>
          </a:p>
        </p:txBody>
      </p:sp>
      <p:pic>
        <p:nvPicPr>
          <p:cNvPr id="2052" name="Picture 4" descr="C:\Users\mbh166\Desktop\Emily2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9867" y="2435682"/>
            <a:ext cx="4118187" cy="50353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26560" y="7514101"/>
            <a:ext cx="4226560" cy="808424"/>
          </a:xfrm>
          <a:prstGeom prst="rect">
            <a:avLst/>
          </a:prstGeom>
          <a:noFill/>
        </p:spPr>
        <p:txBody>
          <a:bodyPr wrap="square" lIns="130046" tIns="65023" rIns="130046" bIns="65023" rtlCol="0">
            <a:spAutoFit/>
          </a:bodyPr>
          <a:lstStyle/>
          <a:p>
            <a:pPr algn="ctr"/>
            <a:r>
              <a:rPr lang="en-US" b="1" dirty="0" smtClean="0">
                <a:solidFill>
                  <a:srgbClr val="E1E1E1"/>
                </a:solidFill>
              </a:rPr>
              <a:t>2010-11</a:t>
            </a:r>
            <a:endParaRPr lang="en-US" b="1" dirty="0">
              <a:solidFill>
                <a:srgbClr val="E1E1E1"/>
              </a:solidFill>
            </a:endParaRPr>
          </a:p>
        </p:txBody>
      </p:sp>
      <p:sp>
        <p:nvSpPr>
          <p:cNvPr id="16" name="TextBox 15"/>
          <p:cNvSpPr txBox="1"/>
          <p:nvPr/>
        </p:nvSpPr>
        <p:spPr>
          <a:xfrm>
            <a:off x="8886614" y="7540154"/>
            <a:ext cx="3684693" cy="808424"/>
          </a:xfrm>
          <a:prstGeom prst="rect">
            <a:avLst/>
          </a:prstGeom>
          <a:noFill/>
        </p:spPr>
        <p:txBody>
          <a:bodyPr wrap="square" lIns="130046" tIns="65023" rIns="130046" bIns="65023" rtlCol="0">
            <a:spAutoFit/>
          </a:bodyPr>
          <a:lstStyle/>
          <a:p>
            <a:pPr algn="ctr"/>
            <a:r>
              <a:rPr lang="en-US" b="1" dirty="0" smtClean="0">
                <a:solidFill>
                  <a:srgbClr val="E1E1E1"/>
                </a:solidFill>
              </a:rPr>
              <a:t>2011-12</a:t>
            </a:r>
            <a:endParaRPr lang="en-US" b="1" dirty="0">
              <a:solidFill>
                <a:srgbClr val="E1E1E1"/>
              </a:solidFill>
            </a:endParaRPr>
          </a:p>
        </p:txBody>
      </p:sp>
      <p:sp>
        <p:nvSpPr>
          <p:cNvPr id="18" name="Title 1"/>
          <p:cNvSpPr>
            <a:spLocks noGrp="1"/>
          </p:cNvSpPr>
          <p:nvPr>
            <p:ph type="title"/>
          </p:nvPr>
        </p:nvSpPr>
        <p:spPr>
          <a:xfrm>
            <a:off x="1002453" y="433493"/>
            <a:ext cx="10728960" cy="1300480"/>
          </a:xfrm>
        </p:spPr>
        <p:txBody>
          <a:bodyPr/>
          <a:lstStyle/>
          <a:p>
            <a:pPr algn="ctr"/>
            <a:r>
              <a:rPr lang="en-US" dirty="0"/>
              <a:t>Math Coach </a:t>
            </a:r>
            <a:r>
              <a:rPr lang="en-US" dirty="0" smtClean="0"/>
              <a:t>(Emily) Facilitates </a:t>
            </a:r>
            <a:r>
              <a:rPr lang="en-US" dirty="0"/>
              <a:t>Staff Interactions</a:t>
            </a:r>
            <a:endParaRPr lang="en-US" i="1" dirty="0"/>
          </a:p>
        </p:txBody>
      </p:sp>
      <p:sp>
        <p:nvSpPr>
          <p:cNvPr id="19" name="Line 1"/>
          <p:cNvSpPr>
            <a:spLocks noChangeShapeType="1"/>
          </p:cNvSpPr>
          <p:nvPr/>
        </p:nvSpPr>
        <p:spPr bwMode="auto">
          <a:xfrm>
            <a:off x="961814" y="1842347"/>
            <a:ext cx="10999893"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dirty="0"/>
          </a:p>
        </p:txBody>
      </p:sp>
      <p:sp>
        <p:nvSpPr>
          <p:cNvPr id="10" name="Oval 9"/>
          <p:cNvSpPr/>
          <p:nvPr/>
        </p:nvSpPr>
        <p:spPr bwMode="auto">
          <a:xfrm>
            <a:off x="1549400" y="4419600"/>
            <a:ext cx="685800" cy="838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
        <p:nvSpPr>
          <p:cNvPr id="11" name="Oval 10"/>
          <p:cNvSpPr/>
          <p:nvPr/>
        </p:nvSpPr>
        <p:spPr bwMode="auto">
          <a:xfrm>
            <a:off x="5435600" y="4642945"/>
            <a:ext cx="685800" cy="838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
        <p:nvSpPr>
          <p:cNvPr id="12" name="Oval 11"/>
          <p:cNvSpPr/>
          <p:nvPr/>
        </p:nvSpPr>
        <p:spPr bwMode="auto">
          <a:xfrm>
            <a:off x="10386060" y="4000500"/>
            <a:ext cx="685800" cy="838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Tree>
    <p:extLst>
      <p:ext uri="{BB962C8B-B14F-4D97-AF65-F5344CB8AC3E}">
        <p14:creationId xmlns:p14="http://schemas.microsoft.com/office/powerpoint/2010/main" val="3318317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586" y="541867"/>
            <a:ext cx="11096414" cy="1300480"/>
          </a:xfrm>
        </p:spPr>
        <p:txBody>
          <a:bodyPr/>
          <a:lstStyle/>
          <a:p>
            <a:pPr algn="ctr"/>
            <a:r>
              <a:rPr lang="en-US" dirty="0"/>
              <a:t>Formal Position Promotes Advice Seeking</a:t>
            </a:r>
          </a:p>
        </p:txBody>
      </p:sp>
      <p:sp>
        <p:nvSpPr>
          <p:cNvPr id="4" name="Line 1"/>
          <p:cNvSpPr>
            <a:spLocks noChangeShapeType="1"/>
          </p:cNvSpPr>
          <p:nvPr/>
        </p:nvSpPr>
        <p:spPr bwMode="auto">
          <a:xfrm>
            <a:off x="1002454" y="1950720"/>
            <a:ext cx="10999893"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dirty="0"/>
          </a:p>
        </p:txBody>
      </p:sp>
      <p:sp>
        <p:nvSpPr>
          <p:cNvPr id="6" name="Rounded Rectangular Callout 5"/>
          <p:cNvSpPr/>
          <p:nvPr/>
        </p:nvSpPr>
        <p:spPr bwMode="auto">
          <a:xfrm>
            <a:off x="863604" y="2057400"/>
            <a:ext cx="9296396" cy="5867400"/>
          </a:xfrm>
          <a:prstGeom prst="wedgeRoundRectCallout">
            <a:avLst>
              <a:gd name="adj1" fmla="val 34868"/>
              <a:gd name="adj2" fmla="val 58100"/>
              <a:gd name="adj3" fmla="val 16667"/>
            </a:avLst>
          </a:prstGeom>
          <a:gradFill>
            <a:gsLst>
              <a:gs pos="0">
                <a:srgbClr val="7CBCFF"/>
              </a:gs>
              <a:gs pos="100000">
                <a:schemeClr val="accent6">
                  <a:tint val="15000"/>
                  <a:satMod val="350000"/>
                </a:schemeClr>
              </a:gs>
            </a:gsLst>
          </a:gradFill>
          <a:ln>
            <a:solidFill>
              <a:srgbClr val="0080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25" tIns="45712" rIns="91425" bIns="45712"/>
          <a:lstStyle/>
          <a:p>
            <a:pPr marL="26005"/>
            <a:r>
              <a:rPr lang="en-US" sz="3100" dirty="0">
                <a:cs typeface="Arial" pitchFamily="34" charset="0"/>
              </a:rPr>
              <a:t>“[Emily] really wasn’t our facilitator [last year], though she was my co-worker, </a:t>
            </a:r>
            <a:r>
              <a:rPr lang="en-US" sz="3100" u="sng" dirty="0">
                <a:cs typeface="Arial" pitchFamily="34" charset="0"/>
              </a:rPr>
              <a:t>just a third grade teacher</a:t>
            </a:r>
            <a:r>
              <a:rPr lang="en-US" sz="3100" dirty="0">
                <a:cs typeface="Arial" pitchFamily="34" charset="0"/>
              </a:rPr>
              <a:t>. I knew she had a wealth of knowledge, I just wasn’t in [her classroom] when she was teaching math. But, </a:t>
            </a:r>
            <a:r>
              <a:rPr lang="en-US" sz="3100" u="sng" dirty="0">
                <a:cs typeface="Arial" pitchFamily="34" charset="0"/>
              </a:rPr>
              <a:t>now that she’s moved into this math facilitator position</a:t>
            </a:r>
            <a:r>
              <a:rPr lang="en-US" sz="3100" dirty="0">
                <a:cs typeface="Arial" pitchFamily="34" charset="0"/>
              </a:rPr>
              <a:t>, that’s different…She’s been trained in it. And, </a:t>
            </a:r>
            <a:r>
              <a:rPr lang="en-US" sz="3100" u="sng" dirty="0">
                <a:cs typeface="Arial" pitchFamily="34" charset="0"/>
              </a:rPr>
              <a:t>she’s gone to school for it</a:t>
            </a:r>
            <a:r>
              <a:rPr lang="en-US" sz="3100" dirty="0">
                <a:cs typeface="Arial" pitchFamily="34" charset="0"/>
              </a:rPr>
              <a:t> and she’s a great coach. She knows a lot about math and I trust her that she has a lot of, a wealth of knowledge… </a:t>
            </a:r>
            <a:r>
              <a:rPr lang="en-US" sz="3100" u="sng" dirty="0">
                <a:cs typeface="Arial" pitchFamily="34" charset="0"/>
              </a:rPr>
              <a:t>She’s the go-to person</a:t>
            </a:r>
            <a:r>
              <a:rPr lang="en-US" sz="3100" dirty="0">
                <a:cs typeface="Arial" pitchFamily="34" charset="0"/>
              </a:rPr>
              <a:t>.”</a:t>
            </a:r>
          </a:p>
        </p:txBody>
      </p:sp>
      <p:sp>
        <p:nvSpPr>
          <p:cNvPr id="7" name="TextBox 6"/>
          <p:cNvSpPr txBox="1"/>
          <p:nvPr/>
        </p:nvSpPr>
        <p:spPr>
          <a:xfrm>
            <a:off x="8102600" y="8458200"/>
            <a:ext cx="4167527" cy="584776"/>
          </a:xfrm>
          <a:prstGeom prst="rect">
            <a:avLst/>
          </a:prstGeom>
          <a:noFill/>
        </p:spPr>
        <p:txBody>
          <a:bodyPr wrap="none" rtlCol="0">
            <a:spAutoFit/>
          </a:bodyPr>
          <a:lstStyle/>
          <a:p>
            <a:r>
              <a:rPr lang="en-US" sz="3200" dirty="0" smtClean="0">
                <a:solidFill>
                  <a:srgbClr val="E1E1E1"/>
                </a:solidFill>
              </a:rPr>
              <a:t>Angie, Special Education</a:t>
            </a:r>
            <a:endParaRPr lang="en-US" sz="3200" dirty="0">
              <a:solidFill>
                <a:srgbClr val="E1E1E1"/>
              </a:solidFill>
            </a:endParaRPr>
          </a:p>
        </p:txBody>
      </p:sp>
    </p:spTree>
    <p:extLst>
      <p:ext uri="{BB962C8B-B14F-4D97-AF65-F5344CB8AC3E}">
        <p14:creationId xmlns:p14="http://schemas.microsoft.com/office/powerpoint/2010/main" val="1883994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747" y="7499237"/>
            <a:ext cx="3793067" cy="808424"/>
          </a:xfrm>
          <a:prstGeom prst="rect">
            <a:avLst/>
          </a:prstGeom>
          <a:noFill/>
        </p:spPr>
        <p:txBody>
          <a:bodyPr wrap="square" lIns="130046" tIns="65023" rIns="130046" bIns="65023" rtlCol="0">
            <a:spAutoFit/>
          </a:bodyPr>
          <a:lstStyle/>
          <a:p>
            <a:pPr algn="ctr"/>
            <a:r>
              <a:rPr lang="en-US" b="1" dirty="0" smtClean="0">
                <a:solidFill>
                  <a:srgbClr val="E1E1E1"/>
                </a:solidFill>
              </a:rPr>
              <a:t>2009-10</a:t>
            </a:r>
            <a:endParaRPr lang="en-US" b="1" dirty="0">
              <a:solidFill>
                <a:srgbClr val="E1E1E1"/>
              </a:solidFill>
            </a:endParaRPr>
          </a:p>
        </p:txBody>
      </p:sp>
      <p:sp>
        <p:nvSpPr>
          <p:cNvPr id="15" name="TextBox 14"/>
          <p:cNvSpPr txBox="1"/>
          <p:nvPr/>
        </p:nvSpPr>
        <p:spPr>
          <a:xfrm>
            <a:off x="4226560" y="7514101"/>
            <a:ext cx="4226560" cy="808424"/>
          </a:xfrm>
          <a:prstGeom prst="rect">
            <a:avLst/>
          </a:prstGeom>
          <a:noFill/>
        </p:spPr>
        <p:txBody>
          <a:bodyPr wrap="square" lIns="130046" tIns="65023" rIns="130046" bIns="65023" rtlCol="0">
            <a:spAutoFit/>
          </a:bodyPr>
          <a:lstStyle/>
          <a:p>
            <a:pPr algn="ctr"/>
            <a:r>
              <a:rPr lang="en-US" b="1" dirty="0" smtClean="0">
                <a:solidFill>
                  <a:srgbClr val="E1E1E1"/>
                </a:solidFill>
              </a:rPr>
              <a:t>2010-11</a:t>
            </a:r>
            <a:endParaRPr lang="en-US" b="1" dirty="0">
              <a:solidFill>
                <a:srgbClr val="E1E1E1"/>
              </a:solidFill>
            </a:endParaRPr>
          </a:p>
        </p:txBody>
      </p:sp>
      <p:sp>
        <p:nvSpPr>
          <p:cNvPr id="16" name="TextBox 15"/>
          <p:cNvSpPr txBox="1"/>
          <p:nvPr/>
        </p:nvSpPr>
        <p:spPr>
          <a:xfrm>
            <a:off x="8886614" y="7540154"/>
            <a:ext cx="3684693" cy="808424"/>
          </a:xfrm>
          <a:prstGeom prst="rect">
            <a:avLst/>
          </a:prstGeom>
          <a:noFill/>
        </p:spPr>
        <p:txBody>
          <a:bodyPr wrap="square" lIns="130046" tIns="65023" rIns="130046" bIns="65023" rtlCol="0">
            <a:spAutoFit/>
          </a:bodyPr>
          <a:lstStyle/>
          <a:p>
            <a:pPr algn="ctr"/>
            <a:r>
              <a:rPr lang="en-US" b="1" dirty="0" smtClean="0">
                <a:solidFill>
                  <a:srgbClr val="E1E1E1"/>
                </a:solidFill>
              </a:rPr>
              <a:t>2011-12</a:t>
            </a:r>
            <a:endParaRPr lang="en-US" b="1" dirty="0">
              <a:solidFill>
                <a:srgbClr val="E1E1E1"/>
              </a:solidFill>
            </a:endParaRPr>
          </a:p>
        </p:txBody>
      </p:sp>
      <p:sp>
        <p:nvSpPr>
          <p:cNvPr id="18" name="Title 1"/>
          <p:cNvSpPr>
            <a:spLocks noGrp="1"/>
          </p:cNvSpPr>
          <p:nvPr>
            <p:ph type="title"/>
          </p:nvPr>
        </p:nvSpPr>
        <p:spPr>
          <a:xfrm>
            <a:off x="1002453" y="433493"/>
            <a:ext cx="10728960" cy="1300480"/>
          </a:xfrm>
        </p:spPr>
        <p:txBody>
          <a:bodyPr/>
          <a:lstStyle/>
          <a:p>
            <a:pPr algn="ctr"/>
            <a:r>
              <a:rPr lang="en-US" dirty="0" smtClean="0"/>
              <a:t>Professional Development Case (John)</a:t>
            </a:r>
            <a:endParaRPr lang="en-US" i="1" dirty="0"/>
          </a:p>
        </p:txBody>
      </p:sp>
      <p:sp>
        <p:nvSpPr>
          <p:cNvPr id="19" name="Line 1"/>
          <p:cNvSpPr>
            <a:spLocks noChangeShapeType="1"/>
          </p:cNvSpPr>
          <p:nvPr/>
        </p:nvSpPr>
        <p:spPr bwMode="auto">
          <a:xfrm>
            <a:off x="961814" y="1842347"/>
            <a:ext cx="10999893"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dirty="0"/>
          </a:p>
        </p:txBody>
      </p:sp>
      <p:pic>
        <p:nvPicPr>
          <p:cNvPr id="31748" name="Picture 4" descr="C:\Users\mbh166\Desktop\2012 Analysis for ESJ\John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00" y="2010292"/>
            <a:ext cx="4140200" cy="5529862"/>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C:\Users\mbh166\Desktop\2012 Analysis for ESJ\John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2018175"/>
            <a:ext cx="3995801" cy="5529862"/>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C:\Users\mbh166\Desktop\2012 Analysis for ESJ\Joh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0" y="2018175"/>
            <a:ext cx="4003682" cy="552986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1549400" y="4419600"/>
            <a:ext cx="685800" cy="838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
        <p:nvSpPr>
          <p:cNvPr id="17" name="Oval 16"/>
          <p:cNvSpPr/>
          <p:nvPr/>
        </p:nvSpPr>
        <p:spPr bwMode="auto">
          <a:xfrm>
            <a:off x="5996940" y="4434052"/>
            <a:ext cx="685800" cy="838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
        <p:nvSpPr>
          <p:cNvPr id="20" name="Oval 19"/>
          <p:cNvSpPr/>
          <p:nvPr/>
        </p:nvSpPr>
        <p:spPr bwMode="auto">
          <a:xfrm>
            <a:off x="10236200" y="4509837"/>
            <a:ext cx="685800" cy="838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endParaRPr>
          </a:p>
        </p:txBody>
      </p:sp>
    </p:spTree>
    <p:extLst>
      <p:ext uri="{BB962C8B-B14F-4D97-AF65-F5344CB8AC3E}">
        <p14:creationId xmlns:p14="http://schemas.microsoft.com/office/powerpoint/2010/main" val="26375301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6" grpId="1"/>
      <p:bldP spid="17"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685800"/>
            <a:ext cx="10728960" cy="1300480"/>
          </a:xfrm>
        </p:spPr>
        <p:txBody>
          <a:bodyPr/>
          <a:lstStyle/>
          <a:p>
            <a:pPr algn="ctr"/>
            <a:r>
              <a:rPr lang="en-US" dirty="0"/>
              <a:t>Training Also Serves as a Marker of Expertise</a:t>
            </a:r>
          </a:p>
        </p:txBody>
      </p:sp>
      <p:sp>
        <p:nvSpPr>
          <p:cNvPr id="4" name="Line 1"/>
          <p:cNvSpPr>
            <a:spLocks noChangeShapeType="1"/>
          </p:cNvSpPr>
          <p:nvPr/>
        </p:nvSpPr>
        <p:spPr bwMode="auto">
          <a:xfrm>
            <a:off x="1002454" y="2167467"/>
            <a:ext cx="10999893"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dirty="0"/>
          </a:p>
        </p:txBody>
      </p:sp>
      <p:sp>
        <p:nvSpPr>
          <p:cNvPr id="6" name="Rounded Rectangular Callout 5"/>
          <p:cNvSpPr/>
          <p:nvPr/>
        </p:nvSpPr>
        <p:spPr bwMode="auto">
          <a:xfrm>
            <a:off x="5664200" y="2438400"/>
            <a:ext cx="6400799" cy="6934200"/>
          </a:xfrm>
          <a:prstGeom prst="wedgeRoundRectCallout">
            <a:avLst>
              <a:gd name="adj1" fmla="val -66012"/>
              <a:gd name="adj2" fmla="val -25292"/>
              <a:gd name="adj3" fmla="val 16667"/>
            </a:avLst>
          </a:prstGeom>
          <a:gradFill>
            <a:gsLst>
              <a:gs pos="0">
                <a:srgbClr val="7CBCFF"/>
              </a:gs>
              <a:gs pos="100000">
                <a:schemeClr val="accent6">
                  <a:tint val="15000"/>
                  <a:satMod val="350000"/>
                </a:schemeClr>
              </a:gs>
            </a:gsLst>
          </a:gradFill>
          <a:ln>
            <a:solidFill>
              <a:srgbClr val="0080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25" tIns="45712" rIns="91425" bIns="45712"/>
          <a:lstStyle/>
          <a:p>
            <a:r>
              <a:rPr lang="en-US" sz="3100" dirty="0" smtClean="0">
                <a:cs typeface="Arial" pitchFamily="34" charset="0"/>
              </a:rPr>
              <a:t>“Because </a:t>
            </a:r>
            <a:r>
              <a:rPr lang="en-US" sz="3100" dirty="0">
                <a:cs typeface="Arial" pitchFamily="34" charset="0"/>
              </a:rPr>
              <a:t>he’s a second grade teacher….</a:t>
            </a:r>
            <a:r>
              <a:rPr lang="en-US" sz="3100" u="sng" dirty="0">
                <a:cs typeface="Arial" pitchFamily="34" charset="0"/>
              </a:rPr>
              <a:t>He’s kind of become the math person to see because he’s taken this extra training that nobody else in the building has done</a:t>
            </a:r>
            <a:r>
              <a:rPr lang="en-US" sz="3100" dirty="0">
                <a:cs typeface="Arial" pitchFamily="34" charset="0"/>
              </a:rPr>
              <a:t>, and I know that he’s interested in math so, he’s just one that I’ve gone to that I know focuses very heavily on, I like his beliefs and the way that he has his room set up and the way that he carries himself</a:t>
            </a:r>
            <a:r>
              <a:rPr lang="en-US" sz="3100" dirty="0" smtClean="0">
                <a:cs typeface="Arial" pitchFamily="34" charset="0"/>
              </a:rPr>
              <a:t>.”</a:t>
            </a:r>
            <a:endParaRPr lang="en-US" sz="3100" dirty="0">
              <a:cs typeface="Arial" pitchFamily="34" charset="0"/>
            </a:endParaRPr>
          </a:p>
          <a:p>
            <a:endParaRPr lang="en-US" sz="2000" dirty="0"/>
          </a:p>
        </p:txBody>
      </p:sp>
      <p:sp>
        <p:nvSpPr>
          <p:cNvPr id="7" name="TextBox 6"/>
          <p:cNvSpPr txBox="1"/>
          <p:nvPr/>
        </p:nvSpPr>
        <p:spPr>
          <a:xfrm>
            <a:off x="1168400" y="3733800"/>
            <a:ext cx="3350046" cy="646331"/>
          </a:xfrm>
          <a:prstGeom prst="rect">
            <a:avLst/>
          </a:prstGeom>
          <a:noFill/>
        </p:spPr>
        <p:txBody>
          <a:bodyPr wrap="none" rtlCol="0">
            <a:spAutoFit/>
          </a:bodyPr>
          <a:lstStyle/>
          <a:p>
            <a:r>
              <a:rPr lang="en-US" sz="3600" dirty="0" smtClean="0">
                <a:solidFill>
                  <a:schemeClr val="accent5"/>
                </a:solidFill>
              </a:rPr>
              <a:t>Karen (1</a:t>
            </a:r>
            <a:r>
              <a:rPr lang="en-US" sz="3600" baseline="30000" dirty="0" smtClean="0">
                <a:solidFill>
                  <a:schemeClr val="accent5"/>
                </a:solidFill>
              </a:rPr>
              <a:t>st</a:t>
            </a:r>
            <a:r>
              <a:rPr lang="en-US" sz="3600" dirty="0" smtClean="0">
                <a:solidFill>
                  <a:schemeClr val="accent5"/>
                </a:solidFill>
              </a:rPr>
              <a:t> grade)</a:t>
            </a:r>
            <a:endParaRPr lang="en-US" sz="3600" dirty="0">
              <a:solidFill>
                <a:schemeClr val="accent5"/>
              </a:solidFill>
            </a:endParaRPr>
          </a:p>
        </p:txBody>
      </p:sp>
    </p:spTree>
    <p:extLst>
      <p:ext uri="{BB962C8B-B14F-4D97-AF65-F5344CB8AC3E}">
        <p14:creationId xmlns:p14="http://schemas.microsoft.com/office/powerpoint/2010/main" val="3371644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175236782"/>
              </p:ext>
            </p:extLst>
          </p:nvPr>
        </p:nvGraphicFramePr>
        <p:xfrm>
          <a:off x="1320800" y="3505200"/>
          <a:ext cx="10295465" cy="4787701"/>
        </p:xfrm>
        <a:graphic>
          <a:graphicData uri="http://schemas.openxmlformats.org/drawingml/2006/table">
            <a:tbl>
              <a:tblPr firstRow="1" bandRow="1">
                <a:tableStyleId>{69CF1AB2-1976-4502-BF36-3FF5EA218861}</a:tableStyleId>
              </a:tblPr>
              <a:tblGrid>
                <a:gridCol w="3633692"/>
                <a:gridCol w="2220591"/>
                <a:gridCol w="2220591"/>
                <a:gridCol w="2220591"/>
              </a:tblGrid>
              <a:tr h="885049">
                <a:tc>
                  <a:txBody>
                    <a:bodyPr/>
                    <a:lstStyle/>
                    <a:p>
                      <a:endParaRPr lang="en-US" sz="3400" dirty="0">
                        <a:solidFill>
                          <a:schemeClr val="bg1"/>
                        </a:solidFill>
                      </a:endParaRPr>
                    </a:p>
                  </a:txBody>
                  <a:tcPr marL="130048" marR="130048" marT="65024" marB="65024">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b="1" dirty="0" smtClean="0"/>
                        <a:t>2009-10</a:t>
                      </a:r>
                      <a:endParaRPr lang="en-US" sz="3400" b="1" dirty="0">
                        <a:solidFill>
                          <a:schemeClr val="bg1"/>
                        </a:solidFill>
                      </a:endParaRPr>
                    </a:p>
                  </a:txBody>
                  <a:tcPr marL="130048" marR="130048" marT="65024" marB="65024"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b="1" dirty="0" smtClean="0">
                          <a:solidFill>
                            <a:schemeClr val="dk1"/>
                          </a:solidFill>
                        </a:rPr>
                        <a:t>2010-11</a:t>
                      </a:r>
                      <a:endParaRPr lang="en-US" sz="3400" b="1" dirty="0">
                        <a:solidFill>
                          <a:schemeClr val="bg1"/>
                        </a:solidFill>
                      </a:endParaRPr>
                    </a:p>
                  </a:txBody>
                  <a:tcPr marL="130048" marR="130048" marT="65024" marB="65024"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b="1" dirty="0" smtClean="0">
                          <a:solidFill>
                            <a:schemeClr val="tx1"/>
                          </a:solidFill>
                        </a:rPr>
                        <a:t>2011-12</a:t>
                      </a:r>
                      <a:endParaRPr lang="en-US" sz="3400" b="1" dirty="0">
                        <a:solidFill>
                          <a:schemeClr val="tx1"/>
                        </a:solidFill>
                      </a:endParaRPr>
                    </a:p>
                  </a:txBody>
                  <a:tcPr marL="130048" marR="130048" marT="65024" marB="65024"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976572">
                <a:tc>
                  <a:txBody>
                    <a:bodyPr/>
                    <a:lstStyle/>
                    <a:p>
                      <a:pPr marL="0" marR="0">
                        <a:spcBef>
                          <a:spcPts val="0"/>
                        </a:spcBef>
                        <a:spcAft>
                          <a:spcPts val="0"/>
                        </a:spcAft>
                      </a:pPr>
                      <a:r>
                        <a:rPr lang="en-US" sz="2800" dirty="0" smtClean="0">
                          <a:solidFill>
                            <a:schemeClr val="bg1"/>
                          </a:solidFill>
                          <a:effectLst/>
                          <a:latin typeface="+mn-lt"/>
                          <a:ea typeface="Times New Roman"/>
                        </a:rPr>
                        <a:t>Toolbox</a:t>
                      </a:r>
                      <a:r>
                        <a:rPr lang="en-US" sz="2800" baseline="0" dirty="0" smtClean="0">
                          <a:solidFill>
                            <a:schemeClr val="bg1"/>
                          </a:solidFill>
                          <a:effectLst/>
                          <a:latin typeface="+mn-lt"/>
                          <a:ea typeface="Times New Roman"/>
                        </a:rPr>
                        <a:t> Members</a:t>
                      </a:r>
                      <a:r>
                        <a:rPr lang="en-US" sz="2600" baseline="0" dirty="0" smtClean="0">
                          <a:solidFill>
                            <a:schemeClr val="bg1"/>
                          </a:solidFill>
                          <a:effectLst/>
                          <a:latin typeface="+mn-lt"/>
                          <a:ea typeface="Times New Roman"/>
                        </a:rPr>
                        <a:t> (6)</a:t>
                      </a:r>
                      <a:endParaRPr lang="en-US" sz="26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3400" dirty="0" smtClean="0">
                          <a:solidFill>
                            <a:schemeClr val="bg1"/>
                          </a:solidFill>
                          <a:effectLst/>
                          <a:latin typeface="+mn-lt"/>
                          <a:ea typeface="Times New Roman"/>
                        </a:rPr>
                        <a:t>1.60</a:t>
                      </a:r>
                      <a:endParaRPr lang="en-US" sz="34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3400" dirty="0" smtClean="0">
                          <a:solidFill>
                            <a:schemeClr val="bg1"/>
                          </a:solidFill>
                          <a:effectLst/>
                          <a:latin typeface="+mn-lt"/>
                          <a:ea typeface="Times New Roman"/>
                        </a:rPr>
                        <a:t>2.80</a:t>
                      </a:r>
                      <a:endParaRPr lang="en-US" sz="34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3400" dirty="0" smtClean="0">
                          <a:solidFill>
                            <a:schemeClr val="bg1"/>
                          </a:solidFill>
                          <a:effectLst/>
                          <a:latin typeface="+mn-lt"/>
                          <a:ea typeface="Times New Roman"/>
                        </a:rPr>
                        <a:t>2.67</a:t>
                      </a:r>
                      <a:endParaRPr lang="en-US" sz="34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r>
              <a:tr h="1083733">
                <a:tc>
                  <a:txBody>
                    <a:bodyPr/>
                    <a:lstStyle/>
                    <a:p>
                      <a:pPr marL="0" marR="0">
                        <a:spcBef>
                          <a:spcPts val="0"/>
                        </a:spcBef>
                        <a:spcAft>
                          <a:spcPts val="0"/>
                        </a:spcAft>
                      </a:pPr>
                      <a:r>
                        <a:rPr lang="en-US" sz="2800" dirty="0" smtClean="0">
                          <a:effectLst/>
                          <a:latin typeface="+mn-lt"/>
                          <a:ea typeface="Times New Roman"/>
                        </a:rPr>
                        <a:t>Fundamental</a:t>
                      </a:r>
                      <a:r>
                        <a:rPr lang="en-US" sz="2800" baseline="0" dirty="0" smtClean="0">
                          <a:effectLst/>
                          <a:latin typeface="+mn-lt"/>
                          <a:ea typeface="Times New Roman"/>
                        </a:rPr>
                        <a:t> Math Participants </a:t>
                      </a:r>
                      <a:r>
                        <a:rPr lang="en-US" sz="2600" baseline="0" dirty="0" smtClean="0">
                          <a:effectLst/>
                          <a:latin typeface="+mn-lt"/>
                          <a:ea typeface="Times New Roman"/>
                        </a:rPr>
                        <a:t>(9)</a:t>
                      </a:r>
                      <a:endParaRPr lang="en-US" sz="26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4.33</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6.00*</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6.00</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975360">
                <a:tc>
                  <a:txBody>
                    <a:bodyPr/>
                    <a:lstStyle/>
                    <a:p>
                      <a:pPr marL="0" marR="0">
                        <a:spcBef>
                          <a:spcPts val="0"/>
                        </a:spcBef>
                        <a:spcAft>
                          <a:spcPts val="0"/>
                        </a:spcAft>
                      </a:pPr>
                      <a:r>
                        <a:rPr lang="en-US" sz="2800" dirty="0" smtClean="0">
                          <a:effectLst/>
                          <a:latin typeface="+mn-lt"/>
                          <a:ea typeface="Times New Roman"/>
                        </a:rPr>
                        <a:t>Math Coaches </a:t>
                      </a:r>
                      <a:r>
                        <a:rPr lang="en-US" sz="2600" dirty="0" smtClean="0">
                          <a:effectLst/>
                          <a:latin typeface="+mn-lt"/>
                          <a:ea typeface="Times New Roman"/>
                        </a:rPr>
                        <a:t>(3)</a:t>
                      </a:r>
                      <a:endParaRPr lang="en-US" sz="28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6.33</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16.33**</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18.00</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866987">
                <a:tc>
                  <a:txBody>
                    <a:bodyPr/>
                    <a:lstStyle/>
                    <a:p>
                      <a:pPr marL="0" marR="0">
                        <a:spcBef>
                          <a:spcPts val="0"/>
                        </a:spcBef>
                        <a:spcAft>
                          <a:spcPts val="0"/>
                        </a:spcAft>
                      </a:pPr>
                      <a:r>
                        <a:rPr lang="en-US" sz="2800" dirty="0" smtClean="0">
                          <a:effectLst/>
                          <a:latin typeface="+mn-lt"/>
                          <a:ea typeface="Times New Roman"/>
                        </a:rPr>
                        <a:t>Other Teachers </a:t>
                      </a:r>
                      <a:r>
                        <a:rPr lang="en-US" sz="2600" dirty="0" smtClean="0">
                          <a:effectLst/>
                          <a:latin typeface="+mn-lt"/>
                          <a:ea typeface="Times New Roman"/>
                        </a:rPr>
                        <a:t>(256)</a:t>
                      </a:r>
                      <a:endParaRPr lang="en-US" sz="28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1.54</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1.60</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1.36</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2" name="Title 1"/>
          <p:cNvSpPr>
            <a:spLocks noGrp="1"/>
          </p:cNvSpPr>
          <p:nvPr>
            <p:ph type="title"/>
          </p:nvPr>
        </p:nvSpPr>
        <p:spPr>
          <a:xfrm>
            <a:off x="968586" y="650240"/>
            <a:ext cx="11020214" cy="1300480"/>
          </a:xfrm>
        </p:spPr>
        <p:txBody>
          <a:bodyPr>
            <a:noAutofit/>
          </a:bodyPr>
          <a:lstStyle/>
          <a:p>
            <a:pPr algn="ctr"/>
            <a:r>
              <a:rPr lang="en-US" dirty="0"/>
              <a:t>Infrastructure Redesign Promoted Advice and Information Seeking in Mathematics</a:t>
            </a:r>
          </a:p>
        </p:txBody>
      </p:sp>
      <p:sp>
        <p:nvSpPr>
          <p:cNvPr id="4" name="Line 1"/>
          <p:cNvSpPr>
            <a:spLocks noChangeShapeType="1"/>
          </p:cNvSpPr>
          <p:nvPr/>
        </p:nvSpPr>
        <p:spPr bwMode="auto">
          <a:xfrm>
            <a:off x="1002454" y="1950720"/>
            <a:ext cx="10999893"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dirty="0"/>
          </a:p>
        </p:txBody>
      </p:sp>
      <p:sp>
        <p:nvSpPr>
          <p:cNvPr id="7" name="TextBox 6"/>
          <p:cNvSpPr txBox="1"/>
          <p:nvPr/>
        </p:nvSpPr>
        <p:spPr>
          <a:xfrm>
            <a:off x="8178800" y="7931319"/>
            <a:ext cx="3576320" cy="831681"/>
          </a:xfrm>
          <a:prstGeom prst="rect">
            <a:avLst/>
          </a:prstGeom>
          <a:noFill/>
        </p:spPr>
        <p:txBody>
          <a:bodyPr wrap="square" lIns="130046" tIns="65023" rIns="130046" bIns="65023" rtlCol="0">
            <a:spAutoFit/>
          </a:bodyPr>
          <a:lstStyle/>
          <a:p>
            <a:pPr algn="r"/>
            <a:r>
              <a:rPr lang="en-US" sz="2300" baseline="30000" dirty="0">
                <a:cs typeface="Arial"/>
              </a:rPr>
              <a:t>*</a:t>
            </a:r>
            <a:r>
              <a:rPr lang="en-US" sz="2300" dirty="0">
                <a:cs typeface="Arial"/>
              </a:rPr>
              <a:t>p&lt;.05; **p&lt;.01</a:t>
            </a:r>
          </a:p>
          <a:p>
            <a:pPr algn="r"/>
            <a:endParaRPr lang="en-US" sz="2300" dirty="0">
              <a:cs typeface="Arial"/>
            </a:endParaRPr>
          </a:p>
        </p:txBody>
      </p:sp>
      <p:sp>
        <p:nvSpPr>
          <p:cNvPr id="8" name="TextBox 7"/>
          <p:cNvSpPr txBox="1"/>
          <p:nvPr/>
        </p:nvSpPr>
        <p:spPr>
          <a:xfrm>
            <a:off x="1083734" y="2352802"/>
            <a:ext cx="10213377" cy="1006771"/>
          </a:xfrm>
          <a:prstGeom prst="rect">
            <a:avLst/>
          </a:prstGeom>
          <a:noFill/>
        </p:spPr>
        <p:txBody>
          <a:bodyPr wrap="square" lIns="130046" tIns="65023" rIns="130046" bIns="65023" rtlCol="0">
            <a:spAutoFit/>
          </a:bodyPr>
          <a:lstStyle/>
          <a:p>
            <a:r>
              <a:rPr lang="en-US" sz="2800" dirty="0">
                <a:solidFill>
                  <a:srgbClr val="E1E1E1"/>
                </a:solidFill>
              </a:rPr>
              <a:t>Average In-Degree for Teachers Leaders and Other Teachers, Pleasantville School District</a:t>
            </a:r>
          </a:p>
        </p:txBody>
      </p:sp>
    </p:spTree>
    <p:extLst>
      <p:ext uri="{BB962C8B-B14F-4D97-AF65-F5344CB8AC3E}">
        <p14:creationId xmlns:p14="http://schemas.microsoft.com/office/powerpoint/2010/main" val="17548584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1579" t="-1053" r="-4198" b="17443"/>
          <a:stretch/>
        </p:blipFill>
        <p:spPr>
          <a:xfrm>
            <a:off x="3710966" y="3276600"/>
            <a:ext cx="5396165" cy="4038600"/>
          </a:xfrm>
          <a:prstGeom prst="triangle">
            <a:avLst/>
          </a:prstGeom>
        </p:spPr>
      </p:pic>
      <p:sp>
        <p:nvSpPr>
          <p:cNvPr id="17416" name="AutoShape 8"/>
          <p:cNvSpPr>
            <a:spLocks noChangeArrowheads="1"/>
          </p:cNvSpPr>
          <p:nvPr/>
        </p:nvSpPr>
        <p:spPr bwMode="auto">
          <a:xfrm>
            <a:off x="3683000" y="3276600"/>
            <a:ext cx="5334000" cy="4038600"/>
          </a:xfrm>
          <a:prstGeom prst="triangle">
            <a:avLst>
              <a:gd name="adj" fmla="val 49792"/>
            </a:avLst>
          </a:prstGeom>
          <a:noFill/>
          <a:ln w="38100" cap="flat" cmpd="sng">
            <a:solidFill>
              <a:srgbClr val="7CBCFF"/>
            </a:solidFill>
            <a:round/>
            <a:headEnd/>
            <a:tailEnd/>
          </a:ln>
          <a:effectLst/>
          <a:scene3d>
            <a:camera prst="legacyObliqueTopRight"/>
            <a:lightRig rig="legacyFlat3" dir="b"/>
          </a:scene3d>
          <a:sp3d extrusionH="430200" contourW="12700" prstMaterial="legacyMatte">
            <a:bevelT w="13500" h="13500" prst="angle"/>
            <a:bevelB w="13500" h="13500" prst="angle"/>
            <a:extrusionClr>
              <a:srgbClr val="0054A7"/>
            </a:extrusionClr>
            <a:contourClr>
              <a:srgbClr val="0054A7"/>
            </a:contourClr>
          </a:sp3d>
          <a:extLst/>
        </p:spPr>
        <p:txBody>
          <a:bodyPr wrap="square" lIns="370199" tIns="181851" rIns="370199" bIns="181851">
            <a:spAutoFit/>
            <a:flatTx/>
          </a:bodyPr>
          <a:lstStyle/>
          <a:p>
            <a:endParaRPr lang="en-US"/>
          </a:p>
        </p:txBody>
      </p:sp>
      <p:sp>
        <p:nvSpPr>
          <p:cNvPr id="17409" name="Rectangle 2"/>
          <p:cNvSpPr>
            <a:spLocks noChangeArrowheads="1"/>
          </p:cNvSpPr>
          <p:nvPr/>
        </p:nvSpPr>
        <p:spPr bwMode="auto">
          <a:xfrm>
            <a:off x="974725" y="8886825"/>
            <a:ext cx="27098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4443413" y="8886825"/>
            <a:ext cx="41179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4"/>
          <p:cNvSpPr>
            <a:spLocks noChangeArrowheads="1"/>
          </p:cNvSpPr>
          <p:nvPr/>
        </p:nvSpPr>
        <p:spPr bwMode="auto">
          <a:xfrm>
            <a:off x="4443413" y="8859838"/>
            <a:ext cx="41179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4233" name="Rectangle 9"/>
          <p:cNvSpPr>
            <a:spLocks noChangeArrowheads="1"/>
          </p:cNvSpPr>
          <p:nvPr/>
        </p:nvSpPr>
        <p:spPr bwMode="auto">
          <a:xfrm>
            <a:off x="5108523" y="2057400"/>
            <a:ext cx="2765477" cy="1043595"/>
          </a:xfrm>
          <a:prstGeom prst="rect">
            <a:avLst/>
          </a:prstGeom>
          <a:noFill/>
          <a:ln w="12700">
            <a:noFill/>
            <a:miter lim="800000"/>
            <a:headEnd/>
            <a:tailEnd/>
          </a:ln>
          <a:effectLst/>
        </p:spPr>
        <p:txBody>
          <a:bodyPr lIns="370199" tIns="181851" rIns="370199" bIns="181851">
            <a:spAutoFit/>
          </a:bodyPr>
          <a:lstStyle/>
          <a:p>
            <a:pPr algn="l" defTabSz="1300163" eaLnBrk="0" hangingPunct="0">
              <a:defRPr/>
            </a:pPr>
            <a:r>
              <a:rPr lang="en-US" dirty="0" smtClean="0">
                <a:solidFill>
                  <a:srgbClr val="FFFFFF"/>
                </a:solidFill>
                <a:latin typeface="Times New Roman" charset="0"/>
              </a:rPr>
              <a:t>Teacher</a:t>
            </a:r>
            <a:endParaRPr lang="en-US" dirty="0">
              <a:solidFill>
                <a:srgbClr val="FFFFFF"/>
              </a:solidFill>
              <a:latin typeface="Times New Roman" charset="0"/>
            </a:endParaRPr>
          </a:p>
        </p:txBody>
      </p:sp>
      <p:sp>
        <p:nvSpPr>
          <p:cNvPr id="564234" name="Rectangle 10"/>
          <p:cNvSpPr>
            <a:spLocks noChangeArrowheads="1"/>
          </p:cNvSpPr>
          <p:nvPr/>
        </p:nvSpPr>
        <p:spPr bwMode="auto">
          <a:xfrm>
            <a:off x="9169400" y="6781800"/>
            <a:ext cx="2899355" cy="848530"/>
          </a:xfrm>
          <a:prstGeom prst="rect">
            <a:avLst/>
          </a:prstGeom>
          <a:noFill/>
          <a:ln w="12700">
            <a:noFill/>
            <a:miter lim="800000"/>
            <a:headEnd/>
            <a:tailEnd/>
          </a:ln>
          <a:effectLst/>
        </p:spPr>
        <p:txBody>
          <a:bodyPr lIns="370199" tIns="181851" rIns="370199" bIns="181851">
            <a:spAutoFit/>
          </a:bodyPr>
          <a:lstStyle/>
          <a:p>
            <a:pPr algn="l" defTabSz="1300163" eaLnBrk="0" hangingPunct="0">
              <a:defRPr/>
            </a:pPr>
            <a:r>
              <a:rPr lang="en-US" dirty="0">
                <a:solidFill>
                  <a:schemeClr val="bg1"/>
                </a:solidFill>
                <a:latin typeface="Times New Roman" charset="0"/>
              </a:rPr>
              <a:t>Materials</a:t>
            </a:r>
          </a:p>
        </p:txBody>
      </p:sp>
      <p:sp>
        <p:nvSpPr>
          <p:cNvPr id="564235" name="Rectangle 11"/>
          <p:cNvSpPr>
            <a:spLocks noChangeArrowheads="1"/>
          </p:cNvSpPr>
          <p:nvPr/>
        </p:nvSpPr>
        <p:spPr bwMode="auto">
          <a:xfrm>
            <a:off x="939800" y="6781800"/>
            <a:ext cx="2819272" cy="1044362"/>
          </a:xfrm>
          <a:prstGeom prst="rect">
            <a:avLst/>
          </a:prstGeom>
          <a:noFill/>
          <a:ln w="12700">
            <a:noFill/>
            <a:miter lim="800000"/>
            <a:headEnd/>
            <a:tailEnd/>
          </a:ln>
          <a:effectLst/>
        </p:spPr>
        <p:txBody>
          <a:bodyPr wrap="square" lIns="370199" tIns="181851" rIns="370199" bIns="181851">
            <a:spAutoFit/>
          </a:bodyPr>
          <a:lstStyle/>
          <a:p>
            <a:pPr algn="l" defTabSz="1300163" eaLnBrk="0" hangingPunct="0">
              <a:defRPr/>
            </a:pPr>
            <a:r>
              <a:rPr lang="en-US" dirty="0" smtClean="0">
                <a:solidFill>
                  <a:srgbClr val="FFFFFF"/>
                </a:solidFill>
                <a:latin typeface="Times New Roman" charset="0"/>
              </a:rPr>
              <a:t>Students</a:t>
            </a:r>
            <a:endParaRPr lang="en-US" dirty="0">
              <a:solidFill>
                <a:srgbClr val="FFFFFF"/>
              </a:solidFill>
              <a:latin typeface="Times New Roman" charset="0"/>
            </a:endParaRPr>
          </a:p>
        </p:txBody>
      </p:sp>
      <p:sp>
        <p:nvSpPr>
          <p:cNvPr id="17420" name="Rectangle 12"/>
          <p:cNvSpPr>
            <a:spLocks noChangeArrowheads="1"/>
          </p:cNvSpPr>
          <p:nvPr/>
        </p:nvSpPr>
        <p:spPr bwMode="auto">
          <a:xfrm>
            <a:off x="5459182" y="8050890"/>
            <a:ext cx="7215418" cy="63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70199" tIns="181851" rIns="370199" bIns="181851">
            <a:spAutoFit/>
          </a:bodyPr>
          <a:lstStyle/>
          <a:p>
            <a:pPr algn="l" defTabSz="1300163" eaLnBrk="0" hangingPunct="0"/>
            <a:r>
              <a:rPr lang="en-US" sz="2400" i="1" dirty="0">
                <a:solidFill>
                  <a:schemeClr val="tx1"/>
                </a:solidFill>
                <a:latin typeface="Arial" charset="0"/>
                <a:cs typeface="Arial" charset="0"/>
              </a:rPr>
              <a:t>(</a:t>
            </a:r>
            <a:r>
              <a:rPr lang="en-US" sz="2400" i="1" dirty="0">
                <a:solidFill>
                  <a:schemeClr val="bg1">
                    <a:lumMod val="75000"/>
                  </a:schemeClr>
                </a:solidFill>
                <a:latin typeface="Arial" charset="0"/>
                <a:cs typeface="Arial" charset="0"/>
              </a:rPr>
              <a:t>Cohen &amp; Ball, 1998; </a:t>
            </a:r>
            <a:r>
              <a:rPr lang="en-US" sz="2400" i="1" dirty="0" err="1">
                <a:solidFill>
                  <a:schemeClr val="bg1">
                    <a:lumMod val="75000"/>
                  </a:schemeClr>
                </a:solidFill>
                <a:latin typeface="Arial" charset="0"/>
                <a:cs typeface="Arial" charset="0"/>
              </a:rPr>
              <a:t>Delpit</a:t>
            </a:r>
            <a:r>
              <a:rPr lang="en-US" sz="2400" i="1" dirty="0">
                <a:solidFill>
                  <a:schemeClr val="bg1">
                    <a:lumMod val="75000"/>
                  </a:schemeClr>
                </a:solidFill>
                <a:latin typeface="Arial" charset="0"/>
                <a:cs typeface="Arial" charset="0"/>
              </a:rPr>
              <a:t>, 1996; Hawkins, 1977</a:t>
            </a:r>
            <a:r>
              <a:rPr lang="en-US" sz="2400" i="1" dirty="0">
                <a:solidFill>
                  <a:schemeClr val="tx1"/>
                </a:solidFill>
                <a:latin typeface="Arial" charset="0"/>
                <a:cs typeface="Arial" charset="0"/>
              </a:rPr>
              <a:t>)</a:t>
            </a:r>
          </a:p>
        </p:txBody>
      </p:sp>
      <p:sp>
        <p:nvSpPr>
          <p:cNvPr id="17421" name="Line 13"/>
          <p:cNvSpPr>
            <a:spLocks noChangeShapeType="1"/>
          </p:cNvSpPr>
          <p:nvPr/>
        </p:nvSpPr>
        <p:spPr bwMode="auto">
          <a:xfrm flipV="1">
            <a:off x="3378200" y="3124200"/>
            <a:ext cx="2667000" cy="3962400"/>
          </a:xfrm>
          <a:prstGeom prst="line">
            <a:avLst/>
          </a:prstGeom>
          <a:noFill/>
          <a:ln w="28575">
            <a:solidFill>
              <a:srgbClr val="7CBCFF"/>
            </a:solidFill>
            <a:miter lim="800000"/>
            <a:headEnd type="triangle" w="med" len="med"/>
            <a:tailEnd type="triangle" w="med" len="med"/>
          </a:ln>
          <a:extLst>
            <a:ext uri="{909E8E84-426E-40dd-AFC4-6F175D3DCCD1}">
              <a14:hiddenFill xmlns:a14="http://schemas.microsoft.com/office/drawing/2010/main">
                <a:noFill/>
              </a14:hiddenFill>
            </a:ext>
          </a:extLst>
        </p:spPr>
        <p:txBody>
          <a:bodyPr wrap="square" lIns="370199" tIns="181851" rIns="370199" bIns="181851">
            <a:spAutoFit/>
          </a:bodyPr>
          <a:lstStyle/>
          <a:p>
            <a:endParaRPr lang="en-US"/>
          </a:p>
        </p:txBody>
      </p:sp>
      <p:sp>
        <p:nvSpPr>
          <p:cNvPr id="17423" name="Line 15"/>
          <p:cNvSpPr>
            <a:spLocks noChangeShapeType="1"/>
          </p:cNvSpPr>
          <p:nvPr/>
        </p:nvSpPr>
        <p:spPr bwMode="auto">
          <a:xfrm>
            <a:off x="3454400" y="7543800"/>
            <a:ext cx="5791200" cy="0"/>
          </a:xfrm>
          <a:prstGeom prst="line">
            <a:avLst/>
          </a:prstGeom>
          <a:noFill/>
          <a:ln w="28575">
            <a:solidFill>
              <a:srgbClr val="7CBCFF"/>
            </a:solidFill>
            <a:miter lim="800000"/>
            <a:headEnd type="triangle" w="med" len="med"/>
            <a:tailEnd type="triangle" w="med" len="med"/>
          </a:ln>
          <a:extLst>
            <a:ext uri="{909E8E84-426E-40dd-AFC4-6F175D3DCCD1}">
              <a14:hiddenFill xmlns:a14="http://schemas.microsoft.com/office/drawing/2010/main">
                <a:noFill/>
              </a14:hiddenFill>
            </a:ext>
          </a:extLst>
        </p:spPr>
        <p:txBody>
          <a:bodyPr wrap="square" lIns="370199" tIns="181851" rIns="370199" bIns="181851">
            <a:spAutoFit/>
          </a:bodyPr>
          <a:lstStyle/>
          <a:p>
            <a:endParaRPr lang="en-US"/>
          </a:p>
        </p:txBody>
      </p:sp>
      <p:sp>
        <p:nvSpPr>
          <p:cNvPr id="17" name="Rectangle 2"/>
          <p:cNvSpPr>
            <a:spLocks noGrp="1" noChangeArrowheads="1"/>
          </p:cNvSpPr>
          <p:nvPr>
            <p:ph type="title"/>
          </p:nvPr>
        </p:nvSpPr>
        <p:spPr>
          <a:xfrm>
            <a:off x="571500" y="330200"/>
            <a:ext cx="11861800" cy="1574800"/>
          </a:xfrm>
        </p:spPr>
        <p:txBody>
          <a:bodyPr/>
          <a:lstStyle/>
          <a:p>
            <a:pPr algn="ctr" eaLnBrk="1" hangingPunct="1"/>
            <a:r>
              <a:rPr lang="en-US" sz="4400" dirty="0" smtClean="0">
                <a:latin typeface="Arial"/>
                <a:ea typeface="ヒラギノ角ゴ Pro W6" charset="0"/>
                <a:cs typeface="Arial"/>
              </a:rPr>
              <a:t>Conceptualizing Teaching</a:t>
            </a:r>
            <a:endParaRPr lang="en-US" sz="4400" dirty="0">
              <a:latin typeface="Arial"/>
              <a:ea typeface="ヒラギノ角ゴ Pro W6" charset="0"/>
              <a:cs typeface="Arial"/>
            </a:endParaRPr>
          </a:p>
        </p:txBody>
      </p:sp>
      <p:sp>
        <p:nvSpPr>
          <p:cNvPr id="18"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3"/>
          <p:cNvSpPr>
            <a:spLocks noChangeShapeType="1"/>
          </p:cNvSpPr>
          <p:nvPr/>
        </p:nvSpPr>
        <p:spPr bwMode="auto">
          <a:xfrm>
            <a:off x="6883400" y="3124200"/>
            <a:ext cx="2590800" cy="3886200"/>
          </a:xfrm>
          <a:prstGeom prst="line">
            <a:avLst/>
          </a:prstGeom>
          <a:noFill/>
          <a:ln w="28575">
            <a:solidFill>
              <a:srgbClr val="7CBCFF"/>
            </a:solidFill>
            <a:miter lim="800000"/>
            <a:headEnd type="triangle" w="med" len="med"/>
            <a:tailEnd type="triangle" w="med" len="med"/>
          </a:ln>
          <a:extLst>
            <a:ext uri="{909E8E84-426E-40dd-AFC4-6F175D3DCCD1}">
              <a14:hiddenFill xmlns:a14="http://schemas.microsoft.com/office/drawing/2010/main">
                <a:noFill/>
              </a14:hiddenFill>
            </a:ext>
          </a:extLst>
        </p:spPr>
        <p:txBody>
          <a:bodyPr wrap="square" lIns="370199" tIns="181851" rIns="370199" bIns="181851">
            <a:spAutoFit/>
          </a:bodyPr>
          <a:lstStyle/>
          <a:p>
            <a:endParaRPr lang="en-US"/>
          </a:p>
        </p:txBody>
      </p:sp>
    </p:spTree>
    <p:extLst>
      <p:ext uri="{BB962C8B-B14F-4D97-AF65-F5344CB8AC3E}">
        <p14:creationId xmlns:p14="http://schemas.microsoft.com/office/powerpoint/2010/main" val="3605605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637112091"/>
              </p:ext>
            </p:extLst>
          </p:nvPr>
        </p:nvGraphicFramePr>
        <p:xfrm>
          <a:off x="1312335" y="3518099"/>
          <a:ext cx="10295465" cy="4787701"/>
        </p:xfrm>
        <a:graphic>
          <a:graphicData uri="http://schemas.openxmlformats.org/drawingml/2006/table">
            <a:tbl>
              <a:tblPr firstRow="1" bandRow="1">
                <a:tableStyleId>{69CF1AB2-1976-4502-BF36-3FF5EA218861}</a:tableStyleId>
              </a:tblPr>
              <a:tblGrid>
                <a:gridCol w="3633692"/>
                <a:gridCol w="2220591"/>
                <a:gridCol w="2220591"/>
                <a:gridCol w="2220591"/>
              </a:tblGrid>
              <a:tr h="885049">
                <a:tc>
                  <a:txBody>
                    <a:bodyPr/>
                    <a:lstStyle/>
                    <a:p>
                      <a:endParaRPr lang="en-US" sz="3400" dirty="0">
                        <a:solidFill>
                          <a:schemeClr val="bg1"/>
                        </a:solidFill>
                      </a:endParaRPr>
                    </a:p>
                  </a:txBody>
                  <a:tcPr marL="130048" marR="130048" marT="65024" marB="65024">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b="1" dirty="0" smtClean="0"/>
                        <a:t>2009-10</a:t>
                      </a:r>
                      <a:endParaRPr lang="en-US" sz="3400" b="1" dirty="0">
                        <a:solidFill>
                          <a:schemeClr val="bg1"/>
                        </a:solidFill>
                      </a:endParaRPr>
                    </a:p>
                  </a:txBody>
                  <a:tcPr marL="130048" marR="130048" marT="65024" marB="65024"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b="1" dirty="0" smtClean="0">
                          <a:solidFill>
                            <a:schemeClr val="dk1"/>
                          </a:solidFill>
                        </a:rPr>
                        <a:t>2010-11</a:t>
                      </a:r>
                      <a:endParaRPr lang="en-US" sz="3400" b="1" dirty="0">
                        <a:solidFill>
                          <a:schemeClr val="bg1"/>
                        </a:solidFill>
                      </a:endParaRPr>
                    </a:p>
                  </a:txBody>
                  <a:tcPr marL="130048" marR="130048" marT="65024" marB="65024"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b="1" dirty="0" smtClean="0">
                          <a:solidFill>
                            <a:schemeClr val="tx1"/>
                          </a:solidFill>
                        </a:rPr>
                        <a:t>2011-12</a:t>
                      </a:r>
                      <a:endParaRPr lang="en-US" sz="3400" b="1" dirty="0">
                        <a:solidFill>
                          <a:schemeClr val="tx1"/>
                        </a:solidFill>
                      </a:endParaRPr>
                    </a:p>
                  </a:txBody>
                  <a:tcPr marL="130048" marR="130048" marT="65024" marB="65024"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976572">
                <a:tc>
                  <a:txBody>
                    <a:bodyPr/>
                    <a:lstStyle/>
                    <a:p>
                      <a:pPr marL="0" marR="0">
                        <a:spcBef>
                          <a:spcPts val="0"/>
                        </a:spcBef>
                        <a:spcAft>
                          <a:spcPts val="0"/>
                        </a:spcAft>
                      </a:pPr>
                      <a:r>
                        <a:rPr lang="en-US" sz="2800" dirty="0" smtClean="0">
                          <a:solidFill>
                            <a:schemeClr val="bg1"/>
                          </a:solidFill>
                          <a:effectLst/>
                          <a:latin typeface="+mn-lt"/>
                          <a:ea typeface="Times New Roman"/>
                        </a:rPr>
                        <a:t>Toolbox</a:t>
                      </a:r>
                      <a:r>
                        <a:rPr lang="en-US" sz="2800" baseline="0" dirty="0" smtClean="0">
                          <a:solidFill>
                            <a:schemeClr val="bg1"/>
                          </a:solidFill>
                          <a:effectLst/>
                          <a:latin typeface="+mn-lt"/>
                          <a:ea typeface="Times New Roman"/>
                        </a:rPr>
                        <a:t> Members</a:t>
                      </a:r>
                      <a:r>
                        <a:rPr lang="en-US" sz="2600" baseline="0" dirty="0" smtClean="0">
                          <a:solidFill>
                            <a:schemeClr val="bg1"/>
                          </a:solidFill>
                          <a:effectLst/>
                          <a:latin typeface="+mn-lt"/>
                          <a:ea typeface="Times New Roman"/>
                        </a:rPr>
                        <a:t> (6)</a:t>
                      </a:r>
                      <a:endParaRPr lang="en-US" sz="26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3400" dirty="0" smtClean="0">
                          <a:solidFill>
                            <a:schemeClr val="bg1"/>
                          </a:solidFill>
                          <a:effectLst/>
                          <a:latin typeface="+mn-lt"/>
                          <a:ea typeface="Times New Roman"/>
                        </a:rPr>
                        <a:t>5.00</a:t>
                      </a:r>
                      <a:endParaRPr lang="en-US" sz="34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3400" dirty="0" smtClean="0">
                          <a:solidFill>
                            <a:schemeClr val="bg1"/>
                          </a:solidFill>
                          <a:effectLst/>
                          <a:latin typeface="+mn-lt"/>
                          <a:ea typeface="Times New Roman"/>
                        </a:rPr>
                        <a:t>75.80*</a:t>
                      </a:r>
                      <a:endParaRPr lang="en-US" sz="34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3400" dirty="0" smtClean="0">
                          <a:solidFill>
                            <a:schemeClr val="bg1"/>
                          </a:solidFill>
                          <a:effectLst/>
                          <a:latin typeface="+mn-lt"/>
                          <a:ea typeface="Times New Roman"/>
                        </a:rPr>
                        <a:t>48.86</a:t>
                      </a:r>
                      <a:endParaRPr lang="en-US" sz="3400" dirty="0">
                        <a:solidFill>
                          <a:schemeClr val="bg1"/>
                        </a:solidFill>
                        <a:effectLst/>
                        <a:latin typeface="+mn-lt"/>
                        <a:ea typeface="Times New Roman"/>
                      </a:endParaRPr>
                    </a:p>
                  </a:txBody>
                  <a:tcPr marL="97536" marR="97536"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r>
              <a:tr h="1083733">
                <a:tc>
                  <a:txBody>
                    <a:bodyPr/>
                    <a:lstStyle/>
                    <a:p>
                      <a:pPr marL="0" marR="0">
                        <a:spcBef>
                          <a:spcPts val="0"/>
                        </a:spcBef>
                        <a:spcAft>
                          <a:spcPts val="0"/>
                        </a:spcAft>
                      </a:pPr>
                      <a:r>
                        <a:rPr lang="en-US" sz="2800" dirty="0" smtClean="0">
                          <a:effectLst/>
                          <a:latin typeface="+mn-lt"/>
                          <a:ea typeface="Times New Roman"/>
                        </a:rPr>
                        <a:t>Fundamental</a:t>
                      </a:r>
                      <a:r>
                        <a:rPr lang="en-US" sz="2800" baseline="0" dirty="0" smtClean="0">
                          <a:effectLst/>
                          <a:latin typeface="+mn-lt"/>
                          <a:ea typeface="Times New Roman"/>
                        </a:rPr>
                        <a:t> Math Participants </a:t>
                      </a:r>
                      <a:r>
                        <a:rPr lang="en-US" sz="2600" baseline="0" dirty="0" smtClean="0">
                          <a:effectLst/>
                          <a:latin typeface="+mn-lt"/>
                          <a:ea typeface="Times New Roman"/>
                        </a:rPr>
                        <a:t>(9)</a:t>
                      </a:r>
                      <a:endParaRPr lang="en-US" sz="26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32.44</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144.33*</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115.42</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975360">
                <a:tc>
                  <a:txBody>
                    <a:bodyPr/>
                    <a:lstStyle/>
                    <a:p>
                      <a:pPr marL="0" marR="0">
                        <a:spcBef>
                          <a:spcPts val="0"/>
                        </a:spcBef>
                        <a:spcAft>
                          <a:spcPts val="0"/>
                        </a:spcAft>
                      </a:pPr>
                      <a:r>
                        <a:rPr lang="en-US" sz="2800" dirty="0" smtClean="0">
                          <a:effectLst/>
                          <a:latin typeface="+mn-lt"/>
                          <a:ea typeface="Times New Roman"/>
                        </a:rPr>
                        <a:t>Math Coaches </a:t>
                      </a:r>
                      <a:r>
                        <a:rPr lang="en-US" sz="2600" dirty="0" smtClean="0">
                          <a:effectLst/>
                          <a:latin typeface="+mn-lt"/>
                          <a:ea typeface="Times New Roman"/>
                        </a:rPr>
                        <a:t>(3)</a:t>
                      </a:r>
                      <a:endParaRPr lang="en-US" sz="28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38.67</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248.67**</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222.97</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866987">
                <a:tc>
                  <a:txBody>
                    <a:bodyPr/>
                    <a:lstStyle/>
                    <a:p>
                      <a:pPr marL="0" marR="0">
                        <a:spcBef>
                          <a:spcPts val="0"/>
                        </a:spcBef>
                        <a:spcAft>
                          <a:spcPts val="0"/>
                        </a:spcAft>
                      </a:pPr>
                      <a:r>
                        <a:rPr lang="en-US" sz="2800" dirty="0" smtClean="0">
                          <a:effectLst/>
                          <a:latin typeface="+mn-lt"/>
                          <a:ea typeface="Times New Roman"/>
                        </a:rPr>
                        <a:t>Other Teachers </a:t>
                      </a:r>
                      <a:r>
                        <a:rPr lang="en-US" sz="2600" dirty="0" smtClean="0">
                          <a:effectLst/>
                          <a:latin typeface="+mn-lt"/>
                          <a:ea typeface="Times New Roman"/>
                        </a:rPr>
                        <a:t>(256)</a:t>
                      </a:r>
                      <a:endParaRPr lang="en-US" sz="28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10.85</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24.81*</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spcBef>
                          <a:spcPts val="0"/>
                        </a:spcBef>
                        <a:spcAft>
                          <a:spcPts val="0"/>
                        </a:spcAft>
                      </a:pPr>
                      <a:r>
                        <a:rPr lang="en-US" sz="3400" dirty="0" smtClean="0">
                          <a:effectLst/>
                          <a:latin typeface="+mn-lt"/>
                          <a:ea typeface="Times New Roman"/>
                        </a:rPr>
                        <a:t>11.90</a:t>
                      </a:r>
                      <a:endParaRPr lang="en-US" sz="3400" dirty="0">
                        <a:effectLst/>
                        <a:latin typeface="+mn-lt"/>
                        <a:ea typeface="Times New Roman"/>
                      </a:endParaRPr>
                    </a:p>
                  </a:txBody>
                  <a:tcPr marL="97536" marR="97536"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2" name="Title 1"/>
          <p:cNvSpPr>
            <a:spLocks noGrp="1"/>
          </p:cNvSpPr>
          <p:nvPr>
            <p:ph type="title"/>
          </p:nvPr>
        </p:nvSpPr>
        <p:spPr>
          <a:xfrm>
            <a:off x="968586" y="650240"/>
            <a:ext cx="11020214" cy="1300480"/>
          </a:xfrm>
        </p:spPr>
        <p:txBody>
          <a:bodyPr>
            <a:noAutofit/>
          </a:bodyPr>
          <a:lstStyle/>
          <a:p>
            <a:pPr algn="ctr"/>
            <a:r>
              <a:rPr lang="en-US" dirty="0"/>
              <a:t>Infrastructure Redesign Promoted </a:t>
            </a:r>
            <a:r>
              <a:rPr lang="en-US" dirty="0" smtClean="0"/>
              <a:t>Brokering </a:t>
            </a:r>
            <a:r>
              <a:rPr lang="en-US" dirty="0"/>
              <a:t>in Mathematics</a:t>
            </a:r>
          </a:p>
        </p:txBody>
      </p:sp>
      <p:sp>
        <p:nvSpPr>
          <p:cNvPr id="4" name="Line 1"/>
          <p:cNvSpPr>
            <a:spLocks noChangeShapeType="1"/>
          </p:cNvSpPr>
          <p:nvPr/>
        </p:nvSpPr>
        <p:spPr bwMode="auto">
          <a:xfrm>
            <a:off x="1002454" y="1950720"/>
            <a:ext cx="10999893"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dirty="0"/>
          </a:p>
        </p:txBody>
      </p:sp>
      <p:sp>
        <p:nvSpPr>
          <p:cNvPr id="7" name="TextBox 6"/>
          <p:cNvSpPr txBox="1"/>
          <p:nvPr/>
        </p:nvSpPr>
        <p:spPr>
          <a:xfrm>
            <a:off x="8019627" y="8019627"/>
            <a:ext cx="3576320" cy="831681"/>
          </a:xfrm>
          <a:prstGeom prst="rect">
            <a:avLst/>
          </a:prstGeom>
          <a:noFill/>
        </p:spPr>
        <p:txBody>
          <a:bodyPr wrap="square" lIns="130046" tIns="65023" rIns="130046" bIns="65023" rtlCol="0">
            <a:spAutoFit/>
          </a:bodyPr>
          <a:lstStyle/>
          <a:p>
            <a:pPr algn="r"/>
            <a:r>
              <a:rPr lang="en-US" sz="2300" baseline="30000" dirty="0">
                <a:cs typeface="Arial"/>
              </a:rPr>
              <a:t>*</a:t>
            </a:r>
            <a:r>
              <a:rPr lang="en-US" sz="2300" dirty="0">
                <a:cs typeface="Arial"/>
              </a:rPr>
              <a:t>p&lt;.05; **p&lt;.01</a:t>
            </a:r>
          </a:p>
          <a:p>
            <a:pPr algn="r"/>
            <a:endParaRPr lang="en-US" sz="2300" dirty="0">
              <a:cs typeface="Arial"/>
            </a:endParaRPr>
          </a:p>
        </p:txBody>
      </p:sp>
      <p:sp>
        <p:nvSpPr>
          <p:cNvPr id="8" name="TextBox 7"/>
          <p:cNvSpPr txBox="1"/>
          <p:nvPr/>
        </p:nvSpPr>
        <p:spPr>
          <a:xfrm>
            <a:off x="1083734" y="2352802"/>
            <a:ext cx="10213377" cy="1006771"/>
          </a:xfrm>
          <a:prstGeom prst="rect">
            <a:avLst/>
          </a:prstGeom>
          <a:noFill/>
        </p:spPr>
        <p:txBody>
          <a:bodyPr wrap="square" lIns="130046" tIns="65023" rIns="130046" bIns="65023" rtlCol="0">
            <a:spAutoFit/>
          </a:bodyPr>
          <a:lstStyle/>
          <a:p>
            <a:r>
              <a:rPr lang="en-US" sz="2800" dirty="0">
                <a:solidFill>
                  <a:srgbClr val="E1E1E1"/>
                </a:solidFill>
              </a:rPr>
              <a:t>Average </a:t>
            </a:r>
            <a:r>
              <a:rPr lang="en-US" sz="2800" dirty="0" smtClean="0">
                <a:solidFill>
                  <a:srgbClr val="E1E1E1"/>
                </a:solidFill>
              </a:rPr>
              <a:t>Betweenness </a:t>
            </a:r>
            <a:r>
              <a:rPr lang="en-US" sz="2800" dirty="0">
                <a:solidFill>
                  <a:srgbClr val="E1E1E1"/>
                </a:solidFill>
              </a:rPr>
              <a:t>for Teachers Leaders and Other Teachers, Pleasantville School District</a:t>
            </a:r>
          </a:p>
        </p:txBody>
      </p:sp>
    </p:spTree>
    <p:extLst>
      <p:ext uri="{BB962C8B-B14F-4D97-AF65-F5344CB8AC3E}">
        <p14:creationId xmlns:p14="http://schemas.microsoft.com/office/powerpoint/2010/main" val="1937241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noChangeArrowheads="1"/>
          </p:cNvSpPr>
          <p:nvPr>
            <p:ph type="title"/>
          </p:nvPr>
        </p:nvSpPr>
        <p:spPr>
          <a:xfrm>
            <a:off x="647700" y="228600"/>
            <a:ext cx="11709400" cy="1524000"/>
          </a:xfrm>
        </p:spPr>
        <p:txBody>
          <a:bodyPr lIns="38096" tIns="38096" rIns="0" bIns="38096"/>
          <a:lstStyle/>
          <a:p>
            <a:pPr marL="33338"/>
            <a:r>
              <a:rPr lang="en-US" sz="4800">
                <a:latin typeface="Helvetica Neue" charset="0"/>
                <a:ea typeface="ヒラギノ角ゴ Pro W6" charset="0"/>
                <a:cs typeface="ヒラギノ角ゴ Pro W6" charset="0"/>
              </a:rPr>
              <a:t>Formal Organizational Structure &amp; Advice &amp; Information Interactions</a:t>
            </a:r>
          </a:p>
        </p:txBody>
      </p:sp>
      <p:sp>
        <p:nvSpPr>
          <p:cNvPr id="136196" name="Rectangle 4"/>
          <p:cNvSpPr>
            <a:spLocks/>
          </p:cNvSpPr>
          <p:nvPr/>
        </p:nvSpPr>
        <p:spPr bwMode="auto">
          <a:xfrm>
            <a:off x="1016000" y="2133600"/>
            <a:ext cx="1097280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380980" lvl="1" indent="-339708">
              <a:lnSpc>
                <a:spcPct val="90000"/>
              </a:lnSpc>
              <a:spcBef>
                <a:spcPts val="913"/>
              </a:spcBef>
              <a:buClr>
                <a:srgbClr val="FFFFFF"/>
              </a:buClr>
              <a:buSzPct val="125000"/>
              <a:buFont typeface="Arial" charset="0"/>
              <a:buChar char="•"/>
              <a:defRPr/>
            </a:pPr>
            <a:endParaRPr lang="en-US" sz="2400" dirty="0">
              <a:latin typeface="Arial" charset="0"/>
              <a:ea typeface="MS PGothic" charset="0"/>
              <a:cs typeface="MS PGothic" charset="0"/>
            </a:endParaRPr>
          </a:p>
          <a:p>
            <a:pPr marL="41272" lvl="1">
              <a:lnSpc>
                <a:spcPct val="90000"/>
              </a:lnSpc>
              <a:spcBef>
                <a:spcPts val="913"/>
              </a:spcBef>
              <a:buClr>
                <a:srgbClr val="FFFFFF"/>
              </a:buClr>
              <a:buSzPct val="125000"/>
              <a:defRPr/>
            </a:pPr>
            <a:endParaRPr lang="en-US" sz="2400" dirty="0">
              <a:latin typeface="Arial" charset="0"/>
              <a:ea typeface="MS PGothic" charset="0"/>
              <a:cs typeface="MS PGothic" charset="0"/>
            </a:endParaRPr>
          </a:p>
          <a:p>
            <a:pPr marL="457200" lvl="1" indent="-457200" algn="l">
              <a:lnSpc>
                <a:spcPct val="90000"/>
              </a:lnSpc>
              <a:spcBef>
                <a:spcPts val="913"/>
              </a:spcBef>
              <a:buClr>
                <a:srgbClr val="FFFFFF"/>
              </a:buClr>
              <a:buSzPct val="125000"/>
              <a:buFont typeface="Arial" charset="0"/>
              <a:buChar char="•"/>
              <a:defRPr/>
            </a:pPr>
            <a:r>
              <a:rPr lang="en-US" sz="2800" dirty="0">
                <a:solidFill>
                  <a:schemeClr val="bg1"/>
                </a:solidFill>
                <a:latin typeface="Arial" charset="0"/>
                <a:ea typeface="MS PGothic" charset="0"/>
                <a:cs typeface="MS PGothic" charset="0"/>
              </a:rPr>
              <a:t>Teachers more likely to seek advice from others of same gender and race. </a:t>
            </a:r>
          </a:p>
          <a:p>
            <a:pPr marL="457200" lvl="1" indent="-457200" algn="l">
              <a:lnSpc>
                <a:spcPct val="90000"/>
              </a:lnSpc>
              <a:spcBef>
                <a:spcPts val="913"/>
              </a:spcBef>
              <a:buClr>
                <a:srgbClr val="FFFFFF"/>
              </a:buClr>
              <a:buSzPct val="125000"/>
              <a:defRPr/>
            </a:pPr>
            <a:endParaRPr lang="en-US" sz="2800" dirty="0">
              <a:solidFill>
                <a:schemeClr val="bg1"/>
              </a:solidFill>
              <a:latin typeface="Arial"/>
              <a:cs typeface="Arial"/>
            </a:endParaRPr>
          </a:p>
          <a:p>
            <a:pPr marL="457200" lvl="1" indent="-457200" algn="l">
              <a:lnSpc>
                <a:spcPct val="90000"/>
              </a:lnSpc>
              <a:spcBef>
                <a:spcPts val="913"/>
              </a:spcBef>
              <a:buClr>
                <a:srgbClr val="FFFFFF"/>
              </a:buClr>
              <a:buSzPct val="125000"/>
              <a:buFont typeface="Arial" charset="0"/>
              <a:buChar char="•"/>
              <a:defRPr/>
            </a:pPr>
            <a:r>
              <a:rPr lang="en-US" sz="2800" dirty="0">
                <a:solidFill>
                  <a:schemeClr val="bg1"/>
                </a:solidFill>
                <a:latin typeface="Arial" charset="0"/>
                <a:ea typeface="MS PGothic" charset="0"/>
                <a:cs typeface="MS PGothic" charset="0"/>
              </a:rPr>
              <a:t>Prior tie strongly associated with having a current tie.</a:t>
            </a:r>
          </a:p>
          <a:p>
            <a:pPr marL="457200" indent="-457200" algn="l">
              <a:lnSpc>
                <a:spcPct val="90000"/>
              </a:lnSpc>
              <a:spcBef>
                <a:spcPts val="913"/>
              </a:spcBef>
              <a:buClr>
                <a:srgbClr val="FFFFFF"/>
              </a:buClr>
              <a:buSzPct val="125000"/>
              <a:defRPr/>
            </a:pPr>
            <a:endParaRPr lang="en-US" sz="2800" dirty="0">
              <a:solidFill>
                <a:schemeClr val="bg1"/>
              </a:solidFill>
              <a:latin typeface="Arial"/>
              <a:cs typeface="Arial"/>
            </a:endParaRPr>
          </a:p>
          <a:p>
            <a:pPr marL="457200" indent="-457200" algn="l">
              <a:lnSpc>
                <a:spcPct val="90000"/>
              </a:lnSpc>
              <a:spcBef>
                <a:spcPts val="913"/>
              </a:spcBef>
              <a:buClr>
                <a:srgbClr val="FFFFFF"/>
              </a:buClr>
              <a:buSzPct val="125000"/>
              <a:buFont typeface="Arial" charset="0"/>
              <a:buChar char="•"/>
              <a:defRPr/>
            </a:pPr>
            <a:r>
              <a:rPr lang="en-US" sz="2800" dirty="0">
                <a:solidFill>
                  <a:srgbClr val="64B6FF"/>
                </a:solidFill>
                <a:latin typeface="Arial"/>
                <a:cs typeface="Arial"/>
              </a:rPr>
              <a:t>Formal</a:t>
            </a:r>
            <a:r>
              <a:rPr lang="en-US" sz="2800" dirty="0">
                <a:solidFill>
                  <a:schemeClr val="bg1"/>
                </a:solidFill>
                <a:latin typeface="Arial"/>
                <a:cs typeface="Arial"/>
              </a:rPr>
              <a:t> leaders more likely to provide advice or information.</a:t>
            </a:r>
          </a:p>
          <a:p>
            <a:pPr marL="457200" lvl="2" indent="-457200" algn="l">
              <a:lnSpc>
                <a:spcPct val="90000"/>
              </a:lnSpc>
              <a:spcBef>
                <a:spcPts val="913"/>
              </a:spcBef>
              <a:buClr>
                <a:srgbClr val="FFFFFF"/>
              </a:buClr>
              <a:buSzPct val="125000"/>
              <a:defRPr/>
            </a:pPr>
            <a:endParaRPr lang="en-US" sz="2800" dirty="0">
              <a:solidFill>
                <a:schemeClr val="bg1"/>
              </a:solidFill>
              <a:latin typeface="Arial"/>
              <a:cs typeface="Arial"/>
            </a:endParaRPr>
          </a:p>
          <a:p>
            <a:pPr marL="457200" indent="-457200" algn="l">
              <a:lnSpc>
                <a:spcPct val="90000"/>
              </a:lnSpc>
              <a:spcBef>
                <a:spcPts val="913"/>
              </a:spcBef>
              <a:buClr>
                <a:srgbClr val="FFFFFF"/>
              </a:buClr>
              <a:buSzPct val="125000"/>
              <a:buFont typeface="Arial" charset="0"/>
              <a:buChar char="•"/>
              <a:defRPr/>
            </a:pPr>
            <a:r>
              <a:rPr lang="en-US" sz="2800" dirty="0">
                <a:solidFill>
                  <a:schemeClr val="bg1"/>
                </a:solidFill>
                <a:latin typeface="Arial"/>
                <a:cs typeface="Arial"/>
              </a:rPr>
              <a:t>Teachers in the </a:t>
            </a:r>
            <a:r>
              <a:rPr lang="en-US" sz="2800" dirty="0">
                <a:solidFill>
                  <a:srgbClr val="64B6FF"/>
                </a:solidFill>
                <a:latin typeface="Arial"/>
                <a:cs typeface="Arial"/>
              </a:rPr>
              <a:t>same grade </a:t>
            </a:r>
            <a:r>
              <a:rPr lang="en-US" sz="2800" dirty="0">
                <a:solidFill>
                  <a:schemeClr val="bg1"/>
                </a:solidFill>
                <a:latin typeface="Arial"/>
                <a:cs typeface="Arial"/>
              </a:rPr>
              <a:t>were more likely to receive or provide advice or information</a:t>
            </a:r>
          </a:p>
          <a:p>
            <a:pPr marL="457200" indent="-457200" algn="l">
              <a:lnSpc>
                <a:spcPct val="90000"/>
              </a:lnSpc>
              <a:spcBef>
                <a:spcPts val="913"/>
              </a:spcBef>
              <a:buClr>
                <a:srgbClr val="FFFFFF"/>
              </a:buClr>
              <a:buSzPct val="125000"/>
              <a:buFont typeface="Arial" charset="0"/>
              <a:buChar char="•"/>
              <a:defRPr/>
            </a:pPr>
            <a:endParaRPr lang="en-US" sz="2800" dirty="0">
              <a:solidFill>
                <a:schemeClr val="bg1"/>
              </a:solidFill>
              <a:latin typeface="Arial"/>
              <a:cs typeface="Arial"/>
            </a:endParaRPr>
          </a:p>
          <a:p>
            <a:pPr marL="457200" indent="-457200" algn="l">
              <a:lnSpc>
                <a:spcPct val="90000"/>
              </a:lnSpc>
              <a:spcBef>
                <a:spcPts val="913"/>
              </a:spcBef>
              <a:buClr>
                <a:srgbClr val="FFFFFF"/>
              </a:buClr>
              <a:buSzPct val="125000"/>
              <a:buFont typeface="Arial" charset="0"/>
              <a:buChar char="•"/>
              <a:defRPr/>
            </a:pPr>
            <a:r>
              <a:rPr lang="en-US" sz="2800" dirty="0">
                <a:solidFill>
                  <a:schemeClr val="bg1"/>
                </a:solidFill>
                <a:latin typeface="Arial"/>
                <a:cs typeface="Arial"/>
              </a:rPr>
              <a:t>Teachers more likely to seek advice about a subject from teachers who reported </a:t>
            </a:r>
            <a:r>
              <a:rPr lang="en-US" sz="2800" dirty="0">
                <a:solidFill>
                  <a:srgbClr val="64B6FF"/>
                </a:solidFill>
                <a:latin typeface="Arial"/>
                <a:cs typeface="Arial"/>
              </a:rPr>
              <a:t>more PD </a:t>
            </a:r>
            <a:r>
              <a:rPr lang="en-US" sz="2800" dirty="0">
                <a:solidFill>
                  <a:schemeClr val="bg1"/>
                </a:solidFill>
                <a:latin typeface="Arial"/>
                <a:cs typeface="Arial"/>
              </a:rPr>
              <a:t>in that subject.  </a:t>
            </a:r>
          </a:p>
          <a:p>
            <a:pPr marL="380980" indent="-339708" algn="l">
              <a:lnSpc>
                <a:spcPct val="90000"/>
              </a:lnSpc>
              <a:spcBef>
                <a:spcPts val="913"/>
              </a:spcBef>
              <a:buClr>
                <a:srgbClr val="FFFFFF"/>
              </a:buClr>
              <a:buSzPct val="125000"/>
              <a:buFont typeface="Arial" charset="0"/>
              <a:buChar char="•"/>
              <a:defRPr/>
            </a:pPr>
            <a:endParaRPr lang="en-US" sz="2400" dirty="0">
              <a:solidFill>
                <a:schemeClr val="bg1"/>
              </a:solidFill>
              <a:latin typeface="Arial"/>
              <a:cs typeface="Arial"/>
            </a:endParaRPr>
          </a:p>
          <a:p>
            <a:pPr marL="41272" algn="l">
              <a:lnSpc>
                <a:spcPct val="90000"/>
              </a:lnSpc>
              <a:spcBef>
                <a:spcPts val="913"/>
              </a:spcBef>
              <a:buClr>
                <a:srgbClr val="FFFFFF"/>
              </a:buClr>
              <a:buSzPct val="125000"/>
              <a:defRPr/>
            </a:pPr>
            <a:r>
              <a:rPr lang="en-US" sz="2000" dirty="0">
                <a:solidFill>
                  <a:schemeClr val="bg1"/>
                </a:solidFill>
                <a:latin typeface="Arial"/>
                <a:cs typeface="Arial"/>
              </a:rPr>
              <a:t>Spillane, J. P., Kim, C. M., &amp; Frank, K. A. (2012). Instructional advice and information seeking behavior in elementary schools: Exploring tie formation as a building block in social capital development. </a:t>
            </a:r>
            <a:r>
              <a:rPr lang="en-US" sz="2000" i="1" dirty="0">
                <a:solidFill>
                  <a:schemeClr val="bg1"/>
                </a:solidFill>
                <a:latin typeface="Arial"/>
                <a:cs typeface="Arial"/>
              </a:rPr>
              <a:t>American Educational Research Journal</a:t>
            </a:r>
            <a:r>
              <a:rPr lang="en-US" sz="2000" dirty="0">
                <a:solidFill>
                  <a:schemeClr val="bg1"/>
                </a:solidFill>
                <a:latin typeface="Arial"/>
                <a:cs typeface="Arial"/>
              </a:rPr>
              <a:t>.</a:t>
            </a:r>
          </a:p>
          <a:p>
            <a:pPr marL="41272" algn="l">
              <a:lnSpc>
                <a:spcPct val="90000"/>
              </a:lnSpc>
              <a:spcBef>
                <a:spcPts val="913"/>
              </a:spcBef>
              <a:buClr>
                <a:srgbClr val="FFFFFF"/>
              </a:buClr>
              <a:buSzPct val="125000"/>
              <a:defRPr/>
            </a:pPr>
            <a:endParaRPr lang="en-US" sz="2400" dirty="0">
              <a:solidFill>
                <a:schemeClr val="bg1"/>
              </a:solidFill>
              <a:latin typeface="Arial"/>
              <a:cs typeface="Arial"/>
            </a:endParaRPr>
          </a:p>
        </p:txBody>
      </p:sp>
      <p:sp>
        <p:nvSpPr>
          <p:cNvPr id="91139" name="Line 1"/>
          <p:cNvSpPr>
            <a:spLocks noChangeShapeType="1"/>
          </p:cNvSpPr>
          <p:nvPr/>
        </p:nvSpPr>
        <p:spPr bwMode="auto">
          <a:xfrm>
            <a:off x="1001713" y="2058988"/>
            <a:ext cx="11001375"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en-US"/>
          </a:p>
        </p:txBody>
      </p:sp>
    </p:spTree>
    <p:extLst>
      <p:ext uri="{BB962C8B-B14F-4D97-AF65-F5344CB8AC3E}">
        <p14:creationId xmlns:p14="http://schemas.microsoft.com/office/powerpoint/2010/main" val="35869892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800" y="152400"/>
            <a:ext cx="6248400" cy="614680"/>
          </a:xfrm>
        </p:spPr>
        <p:txBody>
          <a:bodyPr/>
          <a:lstStyle/>
          <a:p>
            <a:pPr algn="ctr"/>
            <a:r>
              <a:rPr lang="en-US" sz="2800" dirty="0" smtClean="0"/>
              <a:t>Pleasantville District </a:t>
            </a:r>
            <a:r>
              <a:rPr lang="en-US" sz="2800" dirty="0" smtClean="0">
                <a:solidFill>
                  <a:schemeClr val="bg1"/>
                </a:solidFill>
              </a:rPr>
              <a:t>Math</a:t>
            </a:r>
            <a:r>
              <a:rPr lang="en-US" sz="2800" dirty="0" smtClean="0">
                <a:solidFill>
                  <a:srgbClr val="00FF00"/>
                </a:solidFill>
              </a:rPr>
              <a:t> </a:t>
            </a:r>
            <a:r>
              <a:rPr lang="en-US" sz="2800" dirty="0" smtClean="0"/>
              <a:t>Network</a:t>
            </a:r>
            <a:endParaRPr lang="en-US" sz="2800" dirty="0"/>
          </a:p>
        </p:txBody>
      </p:sp>
      <p:pic>
        <p:nvPicPr>
          <p:cNvPr id="2050" name="Picture 2" descr="C:\Users\mbh166\Desktop\District Network Paper\ELA2011.jpg"/>
          <p:cNvPicPr>
            <a:picLocks noChangeAspect="1" noChangeArrowheads="1"/>
          </p:cNvPicPr>
          <p:nvPr/>
        </p:nvPicPr>
        <p:blipFill rotWithShape="1">
          <a:blip r:embed="rId3">
            <a:extLst>
              <a:ext uri="{28A0092B-C50C-407E-A947-70E740481C1C}">
                <a14:useLocalDpi xmlns:a14="http://schemas.microsoft.com/office/drawing/2010/main" val="0"/>
              </a:ext>
            </a:extLst>
          </a:blip>
          <a:srcRect l="984" t="2456" r="7698" b="5854"/>
          <a:stretch/>
        </p:blipFill>
        <p:spPr bwMode="auto">
          <a:xfrm rot="5400000">
            <a:off x="5199491" y="2141110"/>
            <a:ext cx="8839202" cy="6080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bh166\Desktop\District Network Paper\Math2011.jpg"/>
          <p:cNvPicPr>
            <a:picLocks noChangeAspect="1" noChangeArrowheads="1"/>
          </p:cNvPicPr>
          <p:nvPr/>
        </p:nvPicPr>
        <p:blipFill rotWithShape="1">
          <a:blip r:embed="rId4">
            <a:extLst>
              <a:ext uri="{28A0092B-C50C-407E-A947-70E740481C1C}">
                <a14:useLocalDpi xmlns:a14="http://schemas.microsoft.com/office/drawing/2010/main" val="0"/>
              </a:ext>
            </a:extLst>
          </a:blip>
          <a:srcRect l="865" r="6410"/>
          <a:stretch/>
        </p:blipFill>
        <p:spPr bwMode="auto">
          <a:xfrm rot="5400000">
            <a:off x="-1117601" y="2057402"/>
            <a:ext cx="8839200" cy="6248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6426200" y="152400"/>
            <a:ext cx="6248400" cy="61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lvl1pPr algn="l" rtl="0" eaLnBrk="0" fontAlgn="base" hangingPunct="0">
              <a:spcBef>
                <a:spcPct val="0"/>
              </a:spcBef>
              <a:spcAft>
                <a:spcPct val="0"/>
              </a:spcAft>
              <a:defRPr sz="4000" b="1">
                <a:solidFill>
                  <a:srgbClr val="FFFFFF"/>
                </a:solidFill>
                <a:latin typeface="+mj-lt"/>
                <a:ea typeface="+mj-ea"/>
                <a:cs typeface="+mj-cs"/>
                <a:sym typeface="Helvetica Neue" charset="0"/>
              </a:defRPr>
            </a:lvl1pPr>
            <a:lvl2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2pPr>
            <a:lvl3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3pPr>
            <a:lvl4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4pPr>
            <a:lvl5pPr algn="l" rtl="0" eaLnBrk="0" fontAlgn="base" hangingPunct="0">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5pPr>
            <a:lvl6pPr marL="4572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6pPr>
            <a:lvl7pPr marL="9144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7pPr>
            <a:lvl8pPr marL="13716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8pPr>
            <a:lvl9pPr marL="1828800" algn="l" rtl="0" fontAlgn="base">
              <a:spcBef>
                <a:spcPct val="0"/>
              </a:spcBef>
              <a:spcAft>
                <a:spcPct val="0"/>
              </a:spcAft>
              <a:defRPr sz="4000" b="1">
                <a:solidFill>
                  <a:srgbClr val="FFFFFF"/>
                </a:solidFill>
                <a:latin typeface="Helvetica Neue" charset="0"/>
                <a:ea typeface="ヒラギノ角ゴ Pro W6" charset="-128"/>
                <a:cs typeface="ヒラギノ角ゴ Pro W6" charset="-128"/>
                <a:sym typeface="Helvetica Neue" charset="0"/>
              </a:defRPr>
            </a:lvl9pPr>
          </a:lstStyle>
          <a:p>
            <a:pPr algn="ctr"/>
            <a:r>
              <a:rPr lang="en-US" sz="2800" dirty="0" smtClean="0"/>
              <a:t>Pleasantville District ELA Network</a:t>
            </a:r>
            <a:endParaRPr lang="en-US" sz="2800" dirty="0"/>
          </a:p>
        </p:txBody>
      </p:sp>
    </p:spTree>
    <p:extLst>
      <p:ext uri="{BB962C8B-B14F-4D97-AF65-F5344CB8AC3E}">
        <p14:creationId xmlns:p14="http://schemas.microsoft.com/office/powerpoint/2010/main" val="756214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 name="Rectangle 3"/>
          <p:cNvSpPr>
            <a:spLocks noGrp="1" noChangeArrowheads="1"/>
          </p:cNvSpPr>
          <p:nvPr>
            <p:ph type="title"/>
          </p:nvPr>
        </p:nvSpPr>
        <p:spPr>
          <a:noFill/>
        </p:spPr>
        <p:txBody>
          <a:bodyPr/>
          <a:lstStyle/>
          <a:p>
            <a:pPr algn="ctr" eaLnBrk="1" hangingPunct="1"/>
            <a:r>
              <a:rPr lang="en-US" dirty="0" smtClean="0">
                <a:latin typeface="Arial" charset="0"/>
                <a:ea typeface="ヒラギノ角ゴ Pro W6" charset="0"/>
                <a:cs typeface="Arial" charset="0"/>
              </a:rPr>
              <a:t>Infrastructure </a:t>
            </a:r>
            <a:endParaRPr lang="en-US" dirty="0">
              <a:latin typeface="Arial" charset="0"/>
              <a:ea typeface="ヒラギノ角ゴ Pro W6" charset="0"/>
              <a:cs typeface="Arial" charset="0"/>
            </a:endParaRPr>
          </a:p>
        </p:txBody>
      </p:sp>
      <p:sp>
        <p:nvSpPr>
          <p:cNvPr id="13315" name="Rectangle 4"/>
          <p:cNvSpPr>
            <a:spLocks noGrp="1" noChangeArrowheads="1"/>
          </p:cNvSpPr>
          <p:nvPr>
            <p:ph type="body" idx="1"/>
          </p:nvPr>
        </p:nvSpPr>
        <p:spPr>
          <a:xfrm>
            <a:off x="558800" y="2133600"/>
            <a:ext cx="11811000" cy="6934200"/>
          </a:xfrm>
        </p:spPr>
        <p:txBody>
          <a:bodyPr/>
          <a:lstStyle/>
          <a:p>
            <a:pPr marL="457200" indent="-457200" eaLnBrk="1" hangingPunct="1">
              <a:buFontTx/>
              <a:buChar char="•"/>
            </a:pPr>
            <a:endParaRPr lang="en-US" sz="2800" i="1" dirty="0" smtClean="0"/>
          </a:p>
          <a:p>
            <a:pPr marL="457200" indent="-457200" eaLnBrk="1" hangingPunct="1">
              <a:buFontTx/>
              <a:buChar char="•"/>
            </a:pPr>
            <a:r>
              <a:rPr lang="en-US" sz="2800" i="1" dirty="0" smtClean="0"/>
              <a:t>Anchoring </a:t>
            </a:r>
            <a:r>
              <a:rPr lang="en-US" sz="2800" i="1" dirty="0"/>
              <a:t>in and Alignment with </a:t>
            </a:r>
            <a:r>
              <a:rPr lang="en-US" sz="2800" i="1" dirty="0" smtClean="0"/>
              <a:t>Instruction</a:t>
            </a:r>
          </a:p>
          <a:p>
            <a:pPr marL="457200" indent="-457200" eaLnBrk="1" hangingPunct="1">
              <a:buFontTx/>
              <a:buChar char="•"/>
            </a:pPr>
            <a:r>
              <a:rPr lang="en-US" sz="2800" i="1" dirty="0"/>
              <a:t>Cognitive </a:t>
            </a:r>
            <a:r>
              <a:rPr lang="en-US" sz="2800" i="1" dirty="0" smtClean="0"/>
              <a:t>adequacy</a:t>
            </a:r>
          </a:p>
          <a:p>
            <a:pPr marL="457200" indent="-457200" eaLnBrk="1" hangingPunct="1">
              <a:buFontTx/>
              <a:buChar char="•"/>
            </a:pPr>
            <a:r>
              <a:rPr lang="en-US" sz="2800" i="1" dirty="0" smtClean="0"/>
              <a:t>Consistency</a:t>
            </a:r>
          </a:p>
          <a:p>
            <a:pPr marL="457200" indent="-457200" eaLnBrk="1" hangingPunct="1">
              <a:buFontTx/>
              <a:buChar char="•"/>
            </a:pPr>
            <a:r>
              <a:rPr lang="en-US" sz="2800" i="1" dirty="0"/>
              <a:t>Communicability, Corruptibility, and </a:t>
            </a:r>
            <a:r>
              <a:rPr lang="en-US" sz="2800" i="1" dirty="0" err="1" smtClean="0"/>
              <a:t>Correctability</a:t>
            </a:r>
            <a:endParaRPr lang="en-US" sz="2800" i="1" dirty="0" smtClean="0"/>
          </a:p>
          <a:p>
            <a:pPr marL="457200" indent="-457200" eaLnBrk="1" hangingPunct="1">
              <a:buFontTx/>
              <a:buChar char="•"/>
            </a:pPr>
            <a:r>
              <a:rPr lang="en-US" sz="2800" i="1" dirty="0"/>
              <a:t>Authority and Power</a:t>
            </a:r>
            <a:r>
              <a:rPr lang="en-US" sz="2800" dirty="0"/>
              <a:t> </a:t>
            </a:r>
            <a:r>
              <a:rPr lang="en-US" sz="2800" dirty="0" smtClean="0"/>
              <a:t>   </a:t>
            </a:r>
            <a:endParaRPr lang="en-US" sz="2800" b="1" dirty="0">
              <a:solidFill>
                <a:schemeClr val="bg1"/>
              </a:solidFill>
              <a:latin typeface="Arial" charset="0"/>
              <a:ea typeface="ＭＳ Ｐゴシック" charset="0"/>
            </a:endParaRPr>
          </a:p>
        </p:txBody>
      </p:sp>
    </p:spTree>
    <p:extLst>
      <p:ext uri="{BB962C8B-B14F-4D97-AF65-F5344CB8AC3E}">
        <p14:creationId xmlns:p14="http://schemas.microsoft.com/office/powerpoint/2010/main" val="13984117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00"/>
            </a:gs>
          </a:gsLst>
          <a:lin ang="5400000" scaled="1"/>
        </a:gradFill>
        <a:effectLst/>
      </p:bgPr>
    </p:bg>
    <p:spTree>
      <p:nvGrpSpPr>
        <p:cNvPr id="1" name=""/>
        <p:cNvGrpSpPr/>
        <p:nvPr/>
      </p:nvGrpSpPr>
      <p:grpSpPr>
        <a:xfrm>
          <a:off x="0" y="0"/>
          <a:ext cx="0" cy="0"/>
          <a:chOff x="0" y="0"/>
          <a:chExt cx="0" cy="0"/>
        </a:xfrm>
      </p:grpSpPr>
      <p:grpSp>
        <p:nvGrpSpPr>
          <p:cNvPr id="50" name="Group 49"/>
          <p:cNvGrpSpPr/>
          <p:nvPr/>
        </p:nvGrpSpPr>
        <p:grpSpPr>
          <a:xfrm>
            <a:off x="635000" y="228600"/>
            <a:ext cx="11887200" cy="9144003"/>
            <a:chOff x="635000" y="228600"/>
            <a:chExt cx="11887200" cy="9144003"/>
          </a:xfrm>
        </p:grpSpPr>
        <p:pic>
          <p:nvPicPr>
            <p:cNvPr id="3" name="Picture 2"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34051" t="21080" r="40122" b="71437"/>
            <a:stretch/>
          </p:blipFill>
          <p:spPr>
            <a:xfrm rot="5400000">
              <a:off x="1350242" y="1189758"/>
              <a:ext cx="2438400" cy="668484"/>
            </a:xfrm>
            <a:prstGeom prst="rect">
              <a:avLst/>
            </a:prstGeom>
          </p:spPr>
        </p:pic>
        <p:pic>
          <p:nvPicPr>
            <p:cNvPr id="5" name="Picture 4"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22358" t="28750" r="51558" b="63393"/>
            <a:stretch/>
          </p:blipFill>
          <p:spPr>
            <a:xfrm>
              <a:off x="3073400" y="304800"/>
              <a:ext cx="3392193" cy="778108"/>
            </a:xfrm>
            <a:prstGeom prst="rect">
              <a:avLst/>
            </a:prstGeom>
          </p:spPr>
        </p:pic>
        <p:pic>
          <p:nvPicPr>
            <p:cNvPr id="7" name="Picture 6"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77867" t="31743" r="3759" b="60025"/>
            <a:stretch/>
          </p:blipFill>
          <p:spPr>
            <a:xfrm rot="5400000">
              <a:off x="11403966" y="4318634"/>
              <a:ext cx="1447800" cy="735332"/>
            </a:xfrm>
            <a:prstGeom prst="rect">
              <a:avLst/>
            </a:prstGeom>
          </p:spPr>
        </p:pic>
        <p:pic>
          <p:nvPicPr>
            <p:cNvPr id="8" name="Picture 7"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35849" t="37169" r="27915" b="55161"/>
            <a:stretch/>
          </p:blipFill>
          <p:spPr>
            <a:xfrm>
              <a:off x="8178800" y="1219200"/>
              <a:ext cx="2895600" cy="761397"/>
            </a:xfrm>
            <a:prstGeom prst="rect">
              <a:avLst/>
            </a:prstGeom>
          </p:spPr>
        </p:pic>
        <p:pic>
          <p:nvPicPr>
            <p:cNvPr id="14" name="Picture 13"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52425" t="55689" r="6200" b="36267"/>
            <a:stretch/>
          </p:blipFill>
          <p:spPr>
            <a:xfrm>
              <a:off x="4216401" y="5453579"/>
              <a:ext cx="4114800" cy="718621"/>
            </a:xfrm>
            <a:prstGeom prst="rect">
              <a:avLst/>
            </a:prstGeom>
          </p:spPr>
        </p:pic>
        <p:pic>
          <p:nvPicPr>
            <p:cNvPr id="15" name="Picture 14"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62833" t="63546" b="28784"/>
            <a:stretch/>
          </p:blipFill>
          <p:spPr>
            <a:xfrm rot="5400000">
              <a:off x="7895369" y="6608031"/>
              <a:ext cx="3080857" cy="685197"/>
            </a:xfrm>
            <a:prstGeom prst="rect">
              <a:avLst/>
            </a:prstGeom>
          </p:spPr>
        </p:pic>
        <p:pic>
          <p:nvPicPr>
            <p:cNvPr id="16" name="Picture 15"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15933" t="67100" r="43463" b="24856"/>
            <a:stretch/>
          </p:blipFill>
          <p:spPr>
            <a:xfrm>
              <a:off x="2921000" y="1143000"/>
              <a:ext cx="5280459" cy="794821"/>
            </a:xfrm>
            <a:prstGeom prst="rect">
              <a:avLst/>
            </a:prstGeom>
          </p:spPr>
        </p:pic>
        <p:pic>
          <p:nvPicPr>
            <p:cNvPr id="17" name="Picture 16"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19403" t="75145" r="48217" b="16624"/>
            <a:stretch/>
          </p:blipFill>
          <p:spPr>
            <a:xfrm>
              <a:off x="2997200" y="1981200"/>
              <a:ext cx="4211000" cy="838200"/>
            </a:xfrm>
            <a:prstGeom prst="rect">
              <a:avLst/>
            </a:prstGeom>
          </p:spPr>
        </p:pic>
        <p:pic>
          <p:nvPicPr>
            <p:cNvPr id="18" name="Picture 17"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60264" t="71403" r="17636" b="21114"/>
            <a:stretch/>
          </p:blipFill>
          <p:spPr>
            <a:xfrm rot="5400000">
              <a:off x="2721842" y="5533159"/>
              <a:ext cx="2286000" cy="668485"/>
            </a:xfrm>
            <a:prstGeom prst="rect">
              <a:avLst/>
            </a:prstGeom>
          </p:spPr>
        </p:pic>
        <p:pic>
          <p:nvPicPr>
            <p:cNvPr id="21" name="Picture 20"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29168" t="12849" r="47060" b="78920"/>
            <a:stretch/>
          </p:blipFill>
          <p:spPr>
            <a:xfrm rot="5400000">
              <a:off x="10870565" y="1118234"/>
              <a:ext cx="2514599" cy="735333"/>
            </a:xfrm>
            <a:prstGeom prst="rect">
              <a:avLst/>
            </a:prstGeom>
          </p:spPr>
        </p:pic>
        <p:pic>
          <p:nvPicPr>
            <p:cNvPr id="22" name="Picture 21"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34051" t="21080" r="40122" b="71437"/>
            <a:stretch/>
          </p:blipFill>
          <p:spPr>
            <a:xfrm>
              <a:off x="6502400" y="304800"/>
              <a:ext cx="3358772" cy="744684"/>
            </a:xfrm>
            <a:prstGeom prst="rect">
              <a:avLst/>
            </a:prstGeom>
          </p:spPr>
        </p:pic>
        <p:pic>
          <p:nvPicPr>
            <p:cNvPr id="23" name="Picture 22"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75040" t="39975" r="4015" b="51981"/>
            <a:stretch/>
          </p:blipFill>
          <p:spPr>
            <a:xfrm>
              <a:off x="635000" y="4876800"/>
              <a:ext cx="2895600" cy="718620"/>
            </a:xfrm>
            <a:prstGeom prst="rect">
              <a:avLst/>
            </a:prstGeom>
          </p:spPr>
        </p:pic>
        <p:pic>
          <p:nvPicPr>
            <p:cNvPr id="24" name="Picture 23"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19403" t="75145" r="48217" b="16624"/>
            <a:stretch/>
          </p:blipFill>
          <p:spPr>
            <a:xfrm rot="5400000">
              <a:off x="7164866" y="6652734"/>
              <a:ext cx="3067999" cy="735333"/>
            </a:xfrm>
            <a:prstGeom prst="rect">
              <a:avLst/>
            </a:prstGeom>
          </p:spPr>
        </p:pic>
        <p:pic>
          <p:nvPicPr>
            <p:cNvPr id="25" name="Picture 24"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52682" t="78886" r="28429" b="13070"/>
            <a:stretch/>
          </p:blipFill>
          <p:spPr>
            <a:xfrm rot="5400000">
              <a:off x="10519308" y="783690"/>
              <a:ext cx="1676402" cy="718621"/>
            </a:xfrm>
            <a:prstGeom prst="rect">
              <a:avLst/>
            </a:prstGeom>
          </p:spPr>
        </p:pic>
        <p:pic>
          <p:nvPicPr>
            <p:cNvPr id="26" name="Picture 25"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64247" t="47832" r="3373" b="44311"/>
            <a:stretch/>
          </p:blipFill>
          <p:spPr>
            <a:xfrm rot="5400000">
              <a:off x="10121898" y="6972302"/>
              <a:ext cx="3962401" cy="838200"/>
            </a:xfrm>
            <a:prstGeom prst="rect">
              <a:avLst/>
            </a:prstGeom>
          </p:spPr>
        </p:pic>
        <p:pic>
          <p:nvPicPr>
            <p:cNvPr id="27" name="Picture 26"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75040" t="39975" r="4015" b="51981"/>
            <a:stretch/>
          </p:blipFill>
          <p:spPr>
            <a:xfrm>
              <a:off x="9779000" y="304800"/>
              <a:ext cx="1199781" cy="838200"/>
            </a:xfrm>
            <a:prstGeom prst="rect">
              <a:avLst/>
            </a:prstGeom>
          </p:spPr>
        </p:pic>
        <p:pic>
          <p:nvPicPr>
            <p:cNvPr id="28" name="Picture 27"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19403" t="75145" r="48217" b="16624"/>
            <a:stretch/>
          </p:blipFill>
          <p:spPr>
            <a:xfrm rot="5400000">
              <a:off x="-178435" y="1118234"/>
              <a:ext cx="2514602" cy="735333"/>
            </a:xfrm>
            <a:prstGeom prst="rect">
              <a:avLst/>
            </a:prstGeom>
          </p:spPr>
        </p:pic>
        <p:pic>
          <p:nvPicPr>
            <p:cNvPr id="29" name="Picture 28"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60264" t="71403" r="17636" b="21114"/>
            <a:stretch/>
          </p:blipFill>
          <p:spPr>
            <a:xfrm rot="5400000">
              <a:off x="588241" y="1189758"/>
              <a:ext cx="2438402" cy="668485"/>
            </a:xfrm>
            <a:prstGeom prst="rect">
              <a:avLst/>
            </a:prstGeom>
          </p:spPr>
        </p:pic>
        <p:pic>
          <p:nvPicPr>
            <p:cNvPr id="30" name="Picture 29"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22358" t="28750" r="51558" b="63393"/>
            <a:stretch/>
          </p:blipFill>
          <p:spPr>
            <a:xfrm>
              <a:off x="4978400" y="6232292"/>
              <a:ext cx="3392193" cy="778108"/>
            </a:xfrm>
            <a:prstGeom prst="rect">
              <a:avLst/>
            </a:prstGeom>
          </p:spPr>
        </p:pic>
        <p:pic>
          <p:nvPicPr>
            <p:cNvPr id="31" name="Picture 30"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15933" t="67100" r="43463" b="24856"/>
            <a:stretch/>
          </p:blipFill>
          <p:spPr>
            <a:xfrm rot="5400000">
              <a:off x="2975510" y="7336890"/>
              <a:ext cx="3276599" cy="794821"/>
            </a:xfrm>
            <a:prstGeom prst="rect">
              <a:avLst/>
            </a:prstGeom>
          </p:spPr>
        </p:pic>
        <p:pic>
          <p:nvPicPr>
            <p:cNvPr id="32" name="Picture 31"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29168" t="12849" r="47060" b="78920"/>
            <a:stretch/>
          </p:blipFill>
          <p:spPr>
            <a:xfrm>
              <a:off x="9779000" y="5486400"/>
              <a:ext cx="1872208" cy="735333"/>
            </a:xfrm>
            <a:prstGeom prst="rect">
              <a:avLst/>
            </a:prstGeom>
          </p:spPr>
        </p:pic>
        <p:pic>
          <p:nvPicPr>
            <p:cNvPr id="33" name="Picture 32"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35849" t="37169" r="27915" b="55161"/>
            <a:stretch/>
          </p:blipFill>
          <p:spPr>
            <a:xfrm rot="5400000">
              <a:off x="-698803" y="7125004"/>
              <a:ext cx="3657602" cy="837596"/>
            </a:xfrm>
            <a:prstGeom prst="rect">
              <a:avLst/>
            </a:prstGeom>
          </p:spPr>
        </p:pic>
        <p:pic>
          <p:nvPicPr>
            <p:cNvPr id="34" name="Picture 33"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5396" t="52508" r="60296" b="39822"/>
            <a:stretch/>
          </p:blipFill>
          <p:spPr>
            <a:xfrm rot="5400000">
              <a:off x="101298" y="7163101"/>
              <a:ext cx="3657600" cy="761397"/>
            </a:xfrm>
            <a:prstGeom prst="rect">
              <a:avLst/>
            </a:prstGeom>
          </p:spPr>
        </p:pic>
        <p:pic>
          <p:nvPicPr>
            <p:cNvPr id="35" name="Picture 34"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34051" t="21080" r="40122" b="71437"/>
            <a:stretch/>
          </p:blipFill>
          <p:spPr>
            <a:xfrm>
              <a:off x="2311400" y="7010400"/>
              <a:ext cx="1828800" cy="1049484"/>
            </a:xfrm>
            <a:prstGeom prst="rect">
              <a:avLst/>
            </a:prstGeom>
          </p:spPr>
        </p:pic>
        <p:pic>
          <p:nvPicPr>
            <p:cNvPr id="36" name="Picture 35"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52682" t="78886" r="28429" b="13070"/>
            <a:stretch/>
          </p:blipFill>
          <p:spPr>
            <a:xfrm>
              <a:off x="2311400" y="5791200"/>
              <a:ext cx="1143000" cy="1219200"/>
            </a:xfrm>
            <a:prstGeom prst="rect">
              <a:avLst/>
            </a:prstGeom>
          </p:spPr>
        </p:pic>
        <p:pic>
          <p:nvPicPr>
            <p:cNvPr id="37" name="Picture 36"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48314" t="29124" r="22133" b="62831"/>
            <a:stretch/>
          </p:blipFill>
          <p:spPr>
            <a:xfrm>
              <a:off x="4978400" y="7053779"/>
              <a:ext cx="3276600" cy="718621"/>
            </a:xfrm>
            <a:prstGeom prst="rect">
              <a:avLst/>
            </a:prstGeom>
          </p:spPr>
        </p:pic>
        <p:pic>
          <p:nvPicPr>
            <p:cNvPr id="38" name="Picture 37"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1671" t="44652" r="45518" b="47491"/>
            <a:stretch/>
          </p:blipFill>
          <p:spPr>
            <a:xfrm>
              <a:off x="4978400" y="8534400"/>
              <a:ext cx="6705600" cy="701909"/>
            </a:xfrm>
            <a:prstGeom prst="rect">
              <a:avLst/>
            </a:prstGeom>
          </p:spPr>
        </p:pic>
        <p:pic>
          <p:nvPicPr>
            <p:cNvPr id="39" name="Picture 38"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34051" t="21080" r="40122" b="71437"/>
            <a:stretch/>
          </p:blipFill>
          <p:spPr>
            <a:xfrm rot="5400000">
              <a:off x="9306419" y="6918821"/>
              <a:ext cx="2088162" cy="990600"/>
            </a:xfrm>
            <a:prstGeom prst="rect">
              <a:avLst/>
            </a:prstGeom>
          </p:spPr>
        </p:pic>
        <p:pic>
          <p:nvPicPr>
            <p:cNvPr id="40" name="Picture 39"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77867" t="31743" r="3759" b="60025"/>
            <a:stretch/>
          </p:blipFill>
          <p:spPr>
            <a:xfrm rot="5400000">
              <a:off x="10146665" y="7023736"/>
              <a:ext cx="2286001" cy="735332"/>
            </a:xfrm>
            <a:prstGeom prst="rect">
              <a:avLst/>
            </a:prstGeom>
          </p:spPr>
        </p:pic>
        <p:pic>
          <p:nvPicPr>
            <p:cNvPr id="41" name="Picture 40"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35849" t="37169" r="27915" b="55161"/>
            <a:stretch/>
          </p:blipFill>
          <p:spPr>
            <a:xfrm>
              <a:off x="5054600" y="7849203"/>
              <a:ext cx="3276600" cy="685197"/>
            </a:xfrm>
            <a:prstGeom prst="rect">
              <a:avLst/>
            </a:prstGeom>
          </p:spPr>
        </p:pic>
        <p:pic>
          <p:nvPicPr>
            <p:cNvPr id="44" name="Picture 43"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77867" t="31743" r="3759" b="60025"/>
            <a:stretch/>
          </p:blipFill>
          <p:spPr>
            <a:xfrm>
              <a:off x="2311400" y="8077200"/>
              <a:ext cx="1904999" cy="1295400"/>
            </a:xfrm>
            <a:prstGeom prst="rect">
              <a:avLst/>
            </a:prstGeom>
          </p:spPr>
        </p:pic>
        <p:pic>
          <p:nvPicPr>
            <p:cNvPr id="46" name="Picture 45" descr="Screen Shot 2012-11-16 at 11.53.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2743200"/>
              <a:ext cx="11811000" cy="1270000"/>
            </a:xfrm>
            <a:prstGeom prst="rect">
              <a:avLst/>
            </a:prstGeom>
          </p:spPr>
        </p:pic>
        <p:pic>
          <p:nvPicPr>
            <p:cNvPr id="47" name="Picture 46"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64247" t="47832" r="3373" b="44311"/>
            <a:stretch/>
          </p:blipFill>
          <p:spPr>
            <a:xfrm>
              <a:off x="7188200" y="1981200"/>
              <a:ext cx="4495800" cy="762000"/>
            </a:xfrm>
            <a:prstGeom prst="rect">
              <a:avLst/>
            </a:prstGeom>
          </p:spPr>
        </p:pic>
        <p:pic>
          <p:nvPicPr>
            <p:cNvPr id="48" name="Picture 47" descr="Screen Shot 2012-11-16 at 10.39.20 AM.png"/>
            <p:cNvPicPr>
              <a:picLocks noChangeAspect="1"/>
            </p:cNvPicPr>
            <p:nvPr/>
          </p:nvPicPr>
          <p:blipFill rotWithShape="1">
            <a:blip r:embed="rId3">
              <a:extLst>
                <a:ext uri="{28A0092B-C50C-407E-A947-70E740481C1C}">
                  <a14:useLocalDpi xmlns:a14="http://schemas.microsoft.com/office/drawing/2010/main" val="0"/>
                </a:ext>
              </a:extLst>
            </a:blip>
            <a:srcRect l="29168" t="12849" r="47060" b="78920"/>
            <a:stretch/>
          </p:blipFill>
          <p:spPr>
            <a:xfrm>
              <a:off x="711200" y="4038600"/>
              <a:ext cx="2786608" cy="735333"/>
            </a:xfrm>
            <a:prstGeom prst="rect">
              <a:avLst/>
            </a:prstGeom>
          </p:spPr>
        </p:pic>
        <p:pic>
          <p:nvPicPr>
            <p:cNvPr id="49" name="Picture 48" descr="Screen Shot 2012-11-16 at 12.03.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400" y="4114800"/>
              <a:ext cx="7467600" cy="1308100"/>
            </a:xfrm>
            <a:prstGeom prst="rect">
              <a:avLst/>
            </a:prstGeom>
          </p:spPr>
        </p:pic>
      </p:grpSp>
    </p:spTree>
    <p:extLst>
      <p:ext uri="{BB962C8B-B14F-4D97-AF65-F5344CB8AC3E}">
        <p14:creationId xmlns:p14="http://schemas.microsoft.com/office/powerpoint/2010/main" val="274399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647700" y="47498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 name="Rectangle 3"/>
          <p:cNvSpPr>
            <a:spLocks noGrp="1" noChangeArrowheads="1"/>
          </p:cNvSpPr>
          <p:nvPr>
            <p:ph type="title"/>
          </p:nvPr>
        </p:nvSpPr>
        <p:spPr>
          <a:xfrm>
            <a:off x="558800" y="838200"/>
            <a:ext cx="11861800" cy="2946400"/>
          </a:xfrm>
        </p:spPr>
        <p:txBody>
          <a:bodyPr/>
          <a:lstStyle/>
          <a:p>
            <a:pPr algn="ctr" eaLnBrk="1" hangingPunct="1"/>
            <a:r>
              <a:rPr lang="en-US" sz="5600" dirty="0" smtClean="0">
                <a:latin typeface="Arial" charset="0"/>
                <a:ea typeface="ヒラギノ角ゴ Pro W6" charset="0"/>
                <a:cs typeface="Arial" charset="0"/>
              </a:rPr>
              <a:t>Conclusion</a:t>
            </a:r>
            <a:endParaRPr lang="en-US" sz="5600" dirty="0">
              <a:latin typeface="Arial" charset="0"/>
              <a:ea typeface="ヒラギノ角ゴ Pro W6" charset="0"/>
              <a:cs typeface="Arial" charset="0"/>
            </a:endParaRPr>
          </a:p>
        </p:txBody>
      </p:sp>
    </p:spTree>
    <p:extLst>
      <p:ext uri="{BB962C8B-B14F-4D97-AF65-F5344CB8AC3E}">
        <p14:creationId xmlns:p14="http://schemas.microsoft.com/office/powerpoint/2010/main" val="298104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8" name="Rectangle 4"/>
          <p:cNvSpPr>
            <a:spLocks noGrp="1" noChangeArrowheads="1"/>
          </p:cNvSpPr>
          <p:nvPr>
            <p:ph type="body" idx="1"/>
          </p:nvPr>
        </p:nvSpPr>
        <p:spPr>
          <a:xfrm>
            <a:off x="304800" y="2057400"/>
            <a:ext cx="12369800" cy="7162800"/>
          </a:xfrm>
        </p:spPr>
        <p:txBody>
          <a:bodyPr/>
          <a:lstStyle/>
          <a:p>
            <a:pPr marL="1758950" lvl="3" indent="-457200" eaLnBrk="1" hangingPunct="1">
              <a:buClr>
                <a:schemeClr val="bg1"/>
              </a:buClr>
              <a:buFont typeface="Arial"/>
              <a:buChar char="•"/>
              <a:defRPr/>
            </a:pPr>
            <a:endParaRPr lang="en-US" sz="2800" i="1" dirty="0" smtClean="0"/>
          </a:p>
          <a:p>
            <a:pPr marL="1758950" lvl="3" indent="-457200" eaLnBrk="1" hangingPunct="1">
              <a:buClr>
                <a:schemeClr val="bg1"/>
              </a:buClr>
              <a:buFont typeface="Arial"/>
              <a:buChar char="•"/>
              <a:defRPr/>
            </a:pPr>
            <a:r>
              <a:rPr lang="en-US" sz="2800" i="1" dirty="0" smtClean="0">
                <a:latin typeface="Arial"/>
                <a:cs typeface="Arial"/>
              </a:rPr>
              <a:t>Teachers design, collaboratively,  detailed </a:t>
            </a:r>
            <a:r>
              <a:rPr lang="en-US" sz="2800" i="1" dirty="0">
                <a:latin typeface="Arial"/>
                <a:cs typeface="Arial"/>
              </a:rPr>
              <a:t>lesson plan </a:t>
            </a:r>
            <a:endParaRPr lang="en-US" sz="2800" i="1" dirty="0" smtClean="0">
              <a:latin typeface="Arial"/>
              <a:cs typeface="Arial"/>
            </a:endParaRPr>
          </a:p>
          <a:p>
            <a:pPr marL="1758950" lvl="3" indent="-457200" eaLnBrk="1" hangingPunct="1">
              <a:buClr>
                <a:schemeClr val="bg1"/>
              </a:buClr>
              <a:buFont typeface="Arial"/>
              <a:buChar char="•"/>
              <a:defRPr/>
            </a:pPr>
            <a:r>
              <a:rPr lang="en-US" sz="2800" kern="1200" dirty="0">
                <a:solidFill>
                  <a:schemeClr val="bg1"/>
                </a:solidFill>
                <a:latin typeface="Arial"/>
                <a:ea typeface="ＭＳ Ｐゴシック" charset="-128"/>
                <a:cs typeface="Arial"/>
              </a:rPr>
              <a:t>T</a:t>
            </a:r>
            <a:r>
              <a:rPr lang="en-US" sz="2800" kern="1200" dirty="0" smtClean="0">
                <a:solidFill>
                  <a:schemeClr val="bg1"/>
                </a:solidFill>
                <a:latin typeface="Arial"/>
                <a:ea typeface="ＭＳ Ｐゴシック" charset="-128"/>
                <a:cs typeface="Arial"/>
              </a:rPr>
              <a:t>eacher teach lesson in a real classroom as other others observe</a:t>
            </a:r>
          </a:p>
          <a:p>
            <a:pPr marL="1758950" lvl="3" indent="-457200" eaLnBrk="1" hangingPunct="1">
              <a:buClr>
                <a:schemeClr val="bg1"/>
              </a:buClr>
              <a:buFont typeface="Arial"/>
              <a:buChar char="•"/>
              <a:defRPr/>
            </a:pPr>
            <a:r>
              <a:rPr lang="en-US" sz="2800" dirty="0" smtClean="0">
                <a:latin typeface="Arial"/>
                <a:cs typeface="Arial"/>
              </a:rPr>
              <a:t> </a:t>
            </a:r>
            <a:r>
              <a:rPr lang="en-US" sz="2800" kern="1200" dirty="0" smtClean="0">
                <a:latin typeface="Arial"/>
                <a:ea typeface="ＭＳ Ｐゴシック" charset="-128"/>
                <a:cs typeface="Arial"/>
              </a:rPr>
              <a:t>Teachers together discuss </a:t>
            </a:r>
            <a:r>
              <a:rPr lang="en-US" sz="2800" kern="1200" dirty="0">
                <a:latin typeface="Arial"/>
                <a:ea typeface="ＭＳ Ｐゴシック" charset="-128"/>
                <a:cs typeface="Arial"/>
              </a:rPr>
              <a:t>their observations of the </a:t>
            </a:r>
            <a:r>
              <a:rPr lang="en-US" sz="2800" kern="1200" dirty="0" smtClean="0">
                <a:latin typeface="Arial"/>
                <a:ea typeface="ＭＳ Ｐゴシック" charset="-128"/>
                <a:cs typeface="Arial"/>
              </a:rPr>
              <a:t>lesson and redesign lesson</a:t>
            </a:r>
          </a:p>
          <a:p>
            <a:pPr marL="1758950" lvl="3" indent="-457200" eaLnBrk="1" hangingPunct="1">
              <a:buClr>
                <a:schemeClr val="bg1"/>
              </a:buClr>
              <a:buFont typeface="Arial"/>
              <a:buChar char="•"/>
              <a:defRPr/>
            </a:pPr>
            <a:r>
              <a:rPr lang="en-US" sz="2800" kern="1200" dirty="0" smtClean="0">
                <a:latin typeface="Arial"/>
                <a:ea typeface="ＭＳ Ｐゴシック" charset="-128"/>
                <a:cs typeface="Arial"/>
              </a:rPr>
              <a:t>Another teacher teaches redesigned lesson and group critique</a:t>
            </a:r>
            <a:endParaRPr lang="en-US" sz="2800" dirty="0" smtClean="0">
              <a:latin typeface="Arial"/>
              <a:cs typeface="Arial"/>
            </a:endParaRPr>
          </a:p>
          <a:p>
            <a:pPr marL="1758950" lvl="3" indent="-457200" eaLnBrk="1" hangingPunct="1">
              <a:buClr>
                <a:schemeClr val="bg1"/>
              </a:buClr>
              <a:buFont typeface="Arial"/>
              <a:buChar char="•"/>
              <a:defRPr/>
            </a:pPr>
            <a:r>
              <a:rPr lang="en-US" sz="2800" dirty="0">
                <a:latin typeface="Arial"/>
                <a:cs typeface="Arial"/>
              </a:rPr>
              <a:t>L</a:t>
            </a:r>
            <a:r>
              <a:rPr lang="en-US" sz="2800" dirty="0" smtClean="0">
                <a:latin typeface="Arial"/>
                <a:cs typeface="Arial"/>
              </a:rPr>
              <a:t>esson </a:t>
            </a:r>
            <a:r>
              <a:rPr lang="en-US" sz="2800" dirty="0">
                <a:latin typeface="Arial"/>
                <a:cs typeface="Arial"/>
              </a:rPr>
              <a:t>should </a:t>
            </a:r>
            <a:r>
              <a:rPr lang="en-US" sz="2800" dirty="0" smtClean="0">
                <a:latin typeface="Arial"/>
                <a:cs typeface="Arial"/>
              </a:rPr>
              <a:t>be </a:t>
            </a:r>
            <a:r>
              <a:rPr lang="en-US" sz="2800" dirty="0">
                <a:latin typeface="Arial"/>
                <a:cs typeface="Arial"/>
              </a:rPr>
              <a:t>both relevant and useful for teachers when examining their practice</a:t>
            </a:r>
            <a:r>
              <a:rPr lang="en-US" sz="2800" dirty="0" smtClean="0">
                <a:latin typeface="Arial"/>
                <a:cs typeface="Arial"/>
              </a:rPr>
              <a:t>.</a:t>
            </a:r>
          </a:p>
          <a:p>
            <a:pPr marL="1758950" lvl="3" indent="-457200" eaLnBrk="1" hangingPunct="1">
              <a:buClr>
                <a:schemeClr val="bg1"/>
              </a:buClr>
              <a:buFont typeface="Arial"/>
              <a:buChar char="•"/>
              <a:defRPr/>
            </a:pPr>
            <a:endParaRPr lang="en-US" sz="2800" dirty="0"/>
          </a:p>
          <a:p>
            <a:pPr marL="444500" lvl="1" indent="0" eaLnBrk="1" hangingPunct="1">
              <a:defRPr/>
            </a:pPr>
            <a:endParaRPr lang="en-US" sz="3200" dirty="0">
              <a:latin typeface="Arial" charset="0"/>
              <a:ea typeface="Arial" charset="0"/>
              <a:cs typeface="Arial" charset="0"/>
            </a:endParaRPr>
          </a:p>
          <a:p>
            <a:pPr marL="698500" lvl="1" indent="-254000" eaLnBrk="1" hangingPunct="1">
              <a:buFont typeface="Helvetica Neue" charset="0"/>
              <a:buChar char="•"/>
              <a:defRPr/>
            </a:pPr>
            <a:endParaRPr lang="en-US" dirty="0">
              <a:latin typeface="Arial" charset="0"/>
              <a:ea typeface="Arial" charset="0"/>
              <a:cs typeface="Arial" charset="0"/>
            </a:endParaRPr>
          </a:p>
        </p:txBody>
      </p:sp>
      <p:sp>
        <p:nvSpPr>
          <p:cNvPr id="40963" name="Title 1"/>
          <p:cNvSpPr>
            <a:spLocks noGrp="1"/>
          </p:cNvSpPr>
          <p:nvPr>
            <p:ph type="title"/>
          </p:nvPr>
        </p:nvSpPr>
        <p:spPr>
          <a:xfrm>
            <a:off x="177800" y="0"/>
            <a:ext cx="12649200" cy="1676400"/>
          </a:xfrm>
        </p:spPr>
        <p:txBody>
          <a:bodyPr/>
          <a:lstStyle/>
          <a:p>
            <a:pPr algn="ctr"/>
            <a:r>
              <a:rPr lang="en-US" dirty="0" smtClean="0">
                <a:latin typeface="Helvetica Neue" charset="0"/>
                <a:ea typeface="ヒラギノ角ゴ Pro W6" charset="0"/>
                <a:cs typeface="ヒラギノ角ゴ Pro W6" charset="0"/>
              </a:rPr>
              <a:t>Lesson Study:  Ostensive Aspect?</a:t>
            </a:r>
            <a:endParaRPr lang="en-US" dirty="0">
              <a:latin typeface="Helvetica Neue" charset="0"/>
              <a:ea typeface="ヒラギノ角ゴ Pro W6" charset="0"/>
              <a:cs typeface="ヒラギノ角ゴ Pro W6" charset="0"/>
            </a:endParaRPr>
          </a:p>
        </p:txBody>
      </p:sp>
    </p:spTree>
    <p:extLst>
      <p:ext uri="{BB962C8B-B14F-4D97-AF65-F5344CB8AC3E}">
        <p14:creationId xmlns:p14="http://schemas.microsoft.com/office/powerpoint/2010/main" val="902259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1244600" y="152400"/>
            <a:ext cx="10464800" cy="1603375"/>
          </a:xfrm>
        </p:spPr>
        <p:txBody>
          <a:bodyPr/>
          <a:lstStyle/>
          <a:p>
            <a:pPr algn="ctr" eaLnBrk="1" hangingPunct="1"/>
            <a:r>
              <a:rPr lang="en-US" dirty="0">
                <a:latin typeface="Arial" charset="0"/>
                <a:ea typeface="ヒラギノ角ゴ Pro W6" charset="0"/>
                <a:cs typeface="Arial" charset="0"/>
              </a:rPr>
              <a:t>Asking Design Questions</a:t>
            </a:r>
          </a:p>
        </p:txBody>
      </p:sp>
      <p:sp>
        <p:nvSpPr>
          <p:cNvPr id="33794" name="Rectangle 2"/>
          <p:cNvSpPr>
            <a:spLocks noGrp="1" noChangeArrowheads="1"/>
          </p:cNvSpPr>
          <p:nvPr>
            <p:ph type="body" idx="1"/>
          </p:nvPr>
        </p:nvSpPr>
        <p:spPr>
          <a:xfrm>
            <a:off x="381000" y="2514600"/>
            <a:ext cx="10515600" cy="6096000"/>
          </a:xfrm>
        </p:spPr>
        <p:txBody>
          <a:bodyPr/>
          <a:lstStyle/>
          <a:p>
            <a:pPr marL="887413" indent="0" eaLnBrk="1" hangingPunct="1">
              <a:buSzPct val="101000"/>
            </a:pPr>
            <a:r>
              <a:rPr lang="en-US" sz="2800">
                <a:latin typeface="Arial" charset="0"/>
                <a:ea typeface="ヒラギノ角ゴ Pro W3" charset="0"/>
                <a:cs typeface="Arial" charset="0"/>
              </a:rPr>
              <a:t>What is the theory of action behind the routine/tool?</a:t>
            </a:r>
          </a:p>
          <a:p>
            <a:pPr marL="887413" indent="0" eaLnBrk="1" hangingPunct="1">
              <a:buSzPct val="101000"/>
            </a:pPr>
            <a:r>
              <a:rPr lang="en-US" sz="2800">
                <a:latin typeface="Arial" charset="0"/>
                <a:ea typeface="ヒラギノ角ゴ Pro W3" charset="0"/>
                <a:cs typeface="Arial" charset="0"/>
              </a:rPr>
              <a:t>What arguments explain and evaluate the routine/tool?</a:t>
            </a:r>
          </a:p>
          <a:p>
            <a:pPr marL="1331913" lvl="1" indent="0" eaLnBrk="1" hangingPunct="1">
              <a:buSzPct val="101000"/>
            </a:pPr>
            <a:r>
              <a:rPr lang="en-US" sz="2800">
                <a:latin typeface="Arial" charset="0"/>
                <a:ea typeface="ＭＳ Ｐゴシック" charset="0"/>
                <a:cs typeface="ＭＳ Ｐゴシック" charset="0"/>
              </a:rPr>
              <a:t>Why should it work?</a:t>
            </a:r>
          </a:p>
          <a:p>
            <a:pPr marL="1331913" lvl="1" indent="0" eaLnBrk="1" hangingPunct="1">
              <a:buSzPct val="101000"/>
            </a:pPr>
            <a:r>
              <a:rPr lang="en-US" sz="2800">
                <a:latin typeface="Arial" charset="0"/>
                <a:ea typeface="ＭＳ Ｐゴシック" charset="0"/>
                <a:cs typeface="ＭＳ Ｐゴシック" charset="0"/>
              </a:rPr>
              <a:t>Why might it not work?</a:t>
            </a:r>
          </a:p>
          <a:p>
            <a:pPr marL="1331913" lvl="1" indent="0" eaLnBrk="1" hangingPunct="1">
              <a:buSzPct val="101000"/>
            </a:pPr>
            <a:r>
              <a:rPr lang="en-US" sz="2800">
                <a:latin typeface="Arial" charset="0"/>
                <a:ea typeface="ＭＳ Ｐゴシック" charset="0"/>
                <a:cs typeface="ＭＳ Ｐゴシック" charset="0"/>
              </a:rPr>
              <a:t>What are the advantages of this routine?</a:t>
            </a:r>
          </a:p>
          <a:p>
            <a:pPr marL="1331913" lvl="1" indent="0" eaLnBrk="1" hangingPunct="1">
              <a:buSzPct val="101000"/>
            </a:pPr>
            <a:r>
              <a:rPr lang="en-US" sz="2800">
                <a:latin typeface="Arial" charset="0"/>
                <a:ea typeface="ＭＳ Ｐゴシック" charset="0"/>
                <a:cs typeface="ＭＳ Ｐゴシック" charset="0"/>
              </a:rPr>
              <a:t>What are the disadvantages of this routine?</a:t>
            </a:r>
          </a:p>
          <a:p>
            <a:pPr marL="887413" indent="0" eaLnBrk="1" hangingPunct="1">
              <a:buSzPct val="101000"/>
            </a:pPr>
            <a:r>
              <a:rPr lang="en-US" sz="2800">
                <a:latin typeface="Arial" charset="0"/>
                <a:ea typeface="ヒラギノ角ゴ Pro W3" charset="0"/>
                <a:cs typeface="Arial" charset="0"/>
              </a:rPr>
              <a:t>How does it connect with classroom teaching and learning?</a:t>
            </a:r>
          </a:p>
        </p:txBody>
      </p:sp>
      <p:pic>
        <p:nvPicPr>
          <p:cNvPr id="337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723" t="4584" r="8227" b="7790"/>
          <a:stretch/>
        </p:blipFill>
        <p:spPr bwMode="auto">
          <a:xfrm>
            <a:off x="10922000" y="6096000"/>
            <a:ext cx="1439836" cy="24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796" name="Line 1026"/>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Tree>
    <p:extLst>
      <p:ext uri="{BB962C8B-B14F-4D97-AF65-F5344CB8AC3E}">
        <p14:creationId xmlns:p14="http://schemas.microsoft.com/office/powerpoint/2010/main" val="677315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80" name="Rectangle 4"/>
          <p:cNvSpPr>
            <a:spLocks noGrp="1" noChangeArrowheads="1"/>
          </p:cNvSpPr>
          <p:nvPr>
            <p:ph type="body" idx="1"/>
          </p:nvPr>
        </p:nvSpPr>
        <p:spPr>
          <a:xfrm>
            <a:off x="304800" y="2324100"/>
            <a:ext cx="12369800" cy="6565900"/>
          </a:xfrm>
        </p:spPr>
        <p:txBody>
          <a:bodyPr/>
          <a:lstStyle/>
          <a:p>
            <a:pPr marL="901700" lvl="1" indent="-457200" eaLnBrk="1" hangingPunct="1">
              <a:buFont typeface="Arial"/>
              <a:buChar char="•"/>
            </a:pPr>
            <a:r>
              <a:rPr lang="en-US" sz="2800" i="1" dirty="0" smtClean="0">
                <a:latin typeface="Arial"/>
                <a:ea typeface="ヒラギノ角ゴ Pro W3" charset="0"/>
                <a:cs typeface="Arial"/>
              </a:rPr>
              <a:t>Propagate</a:t>
            </a:r>
            <a:r>
              <a:rPr lang="en-US" sz="2800" dirty="0" smtClean="0">
                <a:latin typeface="Arial"/>
                <a:ea typeface="ヒラギノ角ゴ Pro W3" charset="0"/>
                <a:cs typeface="Arial"/>
              </a:rPr>
              <a:t> </a:t>
            </a:r>
            <a:r>
              <a:rPr lang="en-US" sz="2800" dirty="0">
                <a:latin typeface="Arial"/>
                <a:ea typeface="ヒラギノ角ゴ Pro W3" charset="0"/>
                <a:cs typeface="Arial"/>
              </a:rPr>
              <a:t>and </a:t>
            </a:r>
            <a:r>
              <a:rPr lang="en-US" sz="2800" i="1" dirty="0">
                <a:latin typeface="Arial"/>
                <a:ea typeface="ヒラギノ角ゴ Pro W3" charset="0"/>
                <a:cs typeface="Arial"/>
              </a:rPr>
              <a:t>seed</a:t>
            </a:r>
            <a:r>
              <a:rPr lang="en-US" sz="2800" dirty="0">
                <a:latin typeface="Arial"/>
                <a:ea typeface="ヒラギノ角ゴ Pro W3" charset="0"/>
                <a:cs typeface="Arial"/>
              </a:rPr>
              <a:t> new forms of school practice</a:t>
            </a:r>
          </a:p>
          <a:p>
            <a:pPr marL="901700" lvl="1" indent="-457200" eaLnBrk="1" hangingPunct="1">
              <a:spcBef>
                <a:spcPts val="2000"/>
              </a:spcBef>
              <a:buFont typeface="Arial"/>
              <a:buChar char="•"/>
            </a:pPr>
            <a:r>
              <a:rPr lang="en-US" sz="2800" dirty="0" smtClean="0">
                <a:latin typeface="Arial"/>
                <a:ea typeface="ヒラギノ角ゴ Pro W3" charset="0"/>
                <a:cs typeface="Arial"/>
              </a:rPr>
              <a:t>Key </a:t>
            </a:r>
            <a:r>
              <a:rPr lang="en-US" sz="2800" dirty="0">
                <a:latin typeface="Arial"/>
                <a:ea typeface="ヒラギノ角ゴ Pro W3" charset="0"/>
                <a:cs typeface="Arial"/>
              </a:rPr>
              <a:t>characteristics:</a:t>
            </a:r>
          </a:p>
          <a:p>
            <a:pPr marL="1130300" lvl="2" indent="-254000" eaLnBrk="1" hangingPunct="1">
              <a:spcBef>
                <a:spcPts val="2000"/>
              </a:spcBef>
              <a:buFont typeface="Helvetica Neue" charset="0"/>
              <a:buChar char="•"/>
            </a:pPr>
            <a:r>
              <a:rPr lang="en-US" dirty="0" smtClean="0">
                <a:latin typeface="Helvetica Neue" charset="0"/>
                <a:ea typeface="ヒラギノ角ゴ Pro W3" charset="0"/>
                <a:cs typeface="ヒラギノ角ゴ Pro W3" charset="0"/>
              </a:rPr>
              <a:t>focused </a:t>
            </a:r>
            <a:r>
              <a:rPr lang="en-US" dirty="0">
                <a:latin typeface="Helvetica Neue" charset="0"/>
                <a:ea typeface="ヒラギノ角ゴ Pro W3" charset="0"/>
                <a:cs typeface="ヒラギノ角ゴ Pro W3" charset="0"/>
              </a:rPr>
              <a:t>on teaching and student learning</a:t>
            </a:r>
          </a:p>
          <a:p>
            <a:pPr marL="1130300" lvl="2" indent="-254000" eaLnBrk="1" hangingPunct="1">
              <a:spcBef>
                <a:spcPts val="2000"/>
              </a:spcBef>
              <a:buFont typeface="Helvetica Neue" charset="0"/>
              <a:buChar char="•"/>
            </a:pPr>
            <a:r>
              <a:rPr lang="en-US" dirty="0" smtClean="0">
                <a:latin typeface="Helvetica Neue" charset="0"/>
                <a:ea typeface="ヒラギノ角ゴ Pro W3" charset="0"/>
                <a:cs typeface="ヒラギノ角ゴ Pro W3" charset="0"/>
              </a:rPr>
              <a:t>anchored </a:t>
            </a:r>
            <a:r>
              <a:rPr lang="en-US" dirty="0">
                <a:latin typeface="Helvetica Neue" charset="0"/>
                <a:ea typeface="ヒラギノ角ゴ Pro W3" charset="0"/>
                <a:cs typeface="ヒラギノ角ゴ Pro W3" charset="0"/>
              </a:rPr>
              <a:t>in both </a:t>
            </a:r>
            <a:r>
              <a:rPr lang="en-US" dirty="0" smtClean="0">
                <a:latin typeface="Helvetica Neue" charset="0"/>
                <a:ea typeface="ヒラギノ角ゴ Pro W3" charset="0"/>
                <a:cs typeface="ヒラギノ角ゴ Pro W3" charset="0"/>
              </a:rPr>
              <a:t>intended </a:t>
            </a:r>
            <a:r>
              <a:rPr lang="en-US" dirty="0">
                <a:latin typeface="Helvetica Neue" charset="0"/>
                <a:ea typeface="ヒラギノ角ゴ Pro W3" charset="0"/>
                <a:cs typeface="ヒラギノ角ゴ Pro W3" charset="0"/>
              </a:rPr>
              <a:t>curriculum and enacted curriculum</a:t>
            </a:r>
          </a:p>
          <a:p>
            <a:pPr marL="1130300" lvl="2" indent="-254000" eaLnBrk="1" hangingPunct="1">
              <a:spcBef>
                <a:spcPts val="2000"/>
              </a:spcBef>
              <a:buFont typeface="Helvetica Neue" charset="0"/>
              <a:buChar char="•"/>
            </a:pPr>
            <a:r>
              <a:rPr lang="en-US" dirty="0" smtClean="0">
                <a:latin typeface="Helvetica Neue" charset="0"/>
                <a:ea typeface="ヒラギノ角ゴ Pro W3" charset="0"/>
                <a:cs typeface="ヒラギノ角ゴ Pro W3" charset="0"/>
              </a:rPr>
              <a:t>build </a:t>
            </a:r>
            <a:r>
              <a:rPr lang="en-US" dirty="0">
                <a:latin typeface="Helvetica Neue" charset="0"/>
                <a:ea typeface="ヒラギノ角ゴ Pro W3" charset="0"/>
                <a:cs typeface="ヒラギノ角ゴ Pro W3" charset="0"/>
              </a:rPr>
              <a:t>common understanding among school staff </a:t>
            </a:r>
          </a:p>
          <a:p>
            <a:pPr marL="1130300" lvl="2" indent="-254000" eaLnBrk="1" hangingPunct="1">
              <a:spcBef>
                <a:spcPts val="2000"/>
              </a:spcBef>
              <a:buFont typeface="Helvetica Neue" charset="0"/>
              <a:buChar char="•"/>
            </a:pPr>
            <a:r>
              <a:rPr lang="en-US" dirty="0" smtClean="0">
                <a:latin typeface="Helvetica Neue" charset="0"/>
                <a:ea typeface="ヒラギノ角ゴ Pro W3" charset="0"/>
                <a:cs typeface="ヒラギノ角ゴ Pro W3" charset="0"/>
              </a:rPr>
              <a:t>build </a:t>
            </a:r>
            <a:r>
              <a:rPr lang="en-US" dirty="0">
                <a:latin typeface="Helvetica Neue" charset="0"/>
                <a:ea typeface="ヒラギノ角ゴ Pro W3" charset="0"/>
                <a:cs typeface="ヒラギノ角ゴ Pro W3" charset="0"/>
              </a:rPr>
              <a:t>trust among </a:t>
            </a:r>
            <a:r>
              <a:rPr lang="en-US" dirty="0" smtClean="0">
                <a:latin typeface="Helvetica Neue" charset="0"/>
                <a:ea typeface="ヒラギノ角ゴ Pro W3" charset="0"/>
                <a:cs typeface="ヒラギノ角ゴ Pro W3" charset="0"/>
              </a:rPr>
              <a:t>school staff </a:t>
            </a:r>
            <a:endParaRPr lang="en-US" dirty="0">
              <a:latin typeface="Helvetica Neue" charset="0"/>
              <a:ea typeface="ヒラギノ角ゴ Pro W3" charset="0"/>
              <a:cs typeface="ヒラギノ角ゴ Pro W3" charset="0"/>
            </a:endParaRPr>
          </a:p>
          <a:p>
            <a:pPr marL="1130300" lvl="2" indent="-254000" eaLnBrk="1" hangingPunct="1">
              <a:spcBef>
                <a:spcPts val="2000"/>
              </a:spcBef>
              <a:buFont typeface="Helvetica Neue" charset="0"/>
              <a:buChar char="•"/>
            </a:pPr>
            <a:r>
              <a:rPr lang="en-US" dirty="0">
                <a:latin typeface="Helvetica Neue" charset="0"/>
                <a:ea typeface="ヒラギノ角ゴ Pro W3" charset="0"/>
                <a:cs typeface="ヒラギノ角ゴ Pro W3" charset="0"/>
              </a:rPr>
              <a:t>enable mutual access to </a:t>
            </a:r>
            <a:r>
              <a:rPr lang="en-US" dirty="0" smtClean="0">
                <a:latin typeface="Helvetica Neue" charset="0"/>
                <a:ea typeface="ヒラギノ角ゴ Pro W3" charset="0"/>
                <a:cs typeface="ヒラギノ角ゴ Pro W3" charset="0"/>
              </a:rPr>
              <a:t>information among staff</a:t>
            </a:r>
          </a:p>
          <a:p>
            <a:pPr marL="1130300" lvl="2" indent="-254000" eaLnBrk="1" hangingPunct="1">
              <a:spcBef>
                <a:spcPts val="2000"/>
              </a:spcBef>
              <a:buFont typeface="Helvetica Neue" charset="0"/>
              <a:buChar char="•"/>
            </a:pPr>
            <a:r>
              <a:rPr lang="en-US" dirty="0" smtClean="0">
                <a:latin typeface="Helvetica Neue" charset="0"/>
                <a:ea typeface="ヒラギノ角ゴ Pro W3" charset="0"/>
                <a:cs typeface="ヒラギノ角ゴ Pro W3" charset="0"/>
              </a:rPr>
              <a:t> </a:t>
            </a:r>
            <a:r>
              <a:rPr lang="en-US" dirty="0">
                <a:latin typeface="Helvetica Neue" charset="0"/>
                <a:ea typeface="ヒラギノ角ゴ Pro W3" charset="0"/>
                <a:cs typeface="ヒラギノ角ゴ Pro W3" charset="0"/>
              </a:rPr>
              <a:t>build routes for new </a:t>
            </a:r>
            <a:r>
              <a:rPr lang="en-US" dirty="0" smtClean="0">
                <a:latin typeface="Helvetica Neue" charset="0"/>
                <a:ea typeface="ヒラギノ角ゴ Pro W3" charset="0"/>
                <a:cs typeface="ヒラギノ角ゴ Pro W3" charset="0"/>
              </a:rPr>
              <a:t>information to </a:t>
            </a:r>
            <a:r>
              <a:rPr lang="en-US" dirty="0">
                <a:latin typeface="Helvetica Neue" charset="0"/>
                <a:ea typeface="ヒラギノ角ゴ Pro W3" charset="0"/>
                <a:cs typeface="ヒラギノ角ゴ Pro W3" charset="0"/>
              </a:rPr>
              <a:t>enter the school</a:t>
            </a:r>
          </a:p>
          <a:p>
            <a:pPr marL="1130300" lvl="2" indent="-254000" eaLnBrk="1" hangingPunct="1">
              <a:spcBef>
                <a:spcPts val="2000"/>
              </a:spcBef>
              <a:buFont typeface="Helvetica Neue" charset="0"/>
              <a:buChar char="•"/>
            </a:pPr>
            <a:r>
              <a:rPr lang="en-US" dirty="0">
                <a:latin typeface="Helvetica Neue" charset="0"/>
                <a:ea typeface="ヒラギノ角ゴ Pro W3" charset="0"/>
                <a:cs typeface="ヒラギノ角ゴ Pro W3" charset="0"/>
              </a:rPr>
              <a:t>facilitate tailoring of the routine by school staff to local circumstances </a:t>
            </a:r>
          </a:p>
        </p:txBody>
      </p:sp>
      <p:sp>
        <p:nvSpPr>
          <p:cNvPr id="2" name="Title 1"/>
          <p:cNvSpPr>
            <a:spLocks noGrp="1"/>
          </p:cNvSpPr>
          <p:nvPr>
            <p:ph type="title"/>
          </p:nvPr>
        </p:nvSpPr>
        <p:spPr/>
        <p:txBody>
          <a:bodyPr/>
          <a:lstStyle/>
          <a:p>
            <a:pPr algn="ctr"/>
            <a:r>
              <a:rPr lang="en-US" dirty="0" smtClean="0"/>
              <a:t>‘Kernel’ Organizational Routines</a:t>
            </a:r>
            <a:endParaRPr lang="en-US" dirty="0"/>
          </a:p>
        </p:txBody>
      </p:sp>
      <p:sp>
        <p:nvSpPr>
          <p:cNvPr id="3" name="TextBox 2"/>
          <p:cNvSpPr txBox="1"/>
          <p:nvPr/>
        </p:nvSpPr>
        <p:spPr>
          <a:xfrm>
            <a:off x="5648533" y="8839200"/>
            <a:ext cx="6797467" cy="430887"/>
          </a:xfrm>
          <a:prstGeom prst="rect">
            <a:avLst/>
          </a:prstGeom>
          <a:noFill/>
        </p:spPr>
        <p:txBody>
          <a:bodyPr wrap="none" rtlCol="0">
            <a:spAutoFit/>
          </a:bodyPr>
          <a:lstStyle/>
          <a:p>
            <a:r>
              <a:rPr lang="en-US" sz="2200" dirty="0" smtClean="0">
                <a:solidFill>
                  <a:schemeClr val="accent1"/>
                </a:solidFill>
              </a:rPr>
              <a:t>(</a:t>
            </a:r>
            <a:r>
              <a:rPr lang="en-US" sz="2200" dirty="0" err="1" smtClean="0">
                <a:solidFill>
                  <a:schemeClr val="accent1"/>
                </a:solidFill>
              </a:rPr>
              <a:t>Resnick</a:t>
            </a:r>
            <a:r>
              <a:rPr lang="en-US" sz="2200" dirty="0">
                <a:solidFill>
                  <a:schemeClr val="accent1"/>
                </a:solidFill>
              </a:rPr>
              <a:t>, L. B., Spillane, J. P., Goldman, P., &amp; Rangel, E</a:t>
            </a:r>
            <a:r>
              <a:rPr lang="en-US" sz="2200" dirty="0" smtClean="0">
                <a:solidFill>
                  <a:schemeClr val="accent1"/>
                </a:solidFill>
              </a:rPr>
              <a:t>., 2010)</a:t>
            </a:r>
            <a:endParaRPr lang="en-US" sz="2200" dirty="0">
              <a:solidFill>
                <a:schemeClr val="accent1"/>
              </a:solidFill>
            </a:endParaRPr>
          </a:p>
        </p:txBody>
      </p:sp>
    </p:spTree>
    <p:extLst>
      <p:ext uri="{BB962C8B-B14F-4D97-AF65-F5344CB8AC3E}">
        <p14:creationId xmlns:p14="http://schemas.microsoft.com/office/powerpoint/2010/main" val="2371757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2" name="Rectangle 4"/>
          <p:cNvSpPr>
            <a:spLocks noGrp="1" noChangeArrowheads="1"/>
          </p:cNvSpPr>
          <p:nvPr>
            <p:ph type="body" idx="1"/>
          </p:nvPr>
        </p:nvSpPr>
        <p:spPr>
          <a:xfrm>
            <a:off x="635000" y="2133600"/>
            <a:ext cx="11684000" cy="7315200"/>
          </a:xfrm>
        </p:spPr>
        <p:txBody>
          <a:bodyPr/>
          <a:lstStyle/>
          <a:p>
            <a:pPr marL="457200" indent="-457200" eaLnBrk="1" hangingPunct="1">
              <a:buFont typeface="Arial"/>
              <a:buChar char="•"/>
            </a:pPr>
            <a:r>
              <a:rPr lang="en-US" sz="3200" dirty="0" smtClean="0"/>
              <a:t>School and system infrastructure design and redesign essential to improving work practice in schools.</a:t>
            </a:r>
          </a:p>
          <a:p>
            <a:pPr marL="457200" indent="-457200" eaLnBrk="1" hangingPunct="1">
              <a:buFont typeface="Arial"/>
              <a:buChar char="•"/>
            </a:pPr>
            <a:r>
              <a:rPr lang="en-US" sz="3200" dirty="0" smtClean="0"/>
              <a:t>The essence of instructional change:</a:t>
            </a:r>
          </a:p>
          <a:p>
            <a:pPr marL="1441450" lvl="3" indent="-514350" eaLnBrk="1" hangingPunct="1">
              <a:buFont typeface="Arial"/>
              <a:buChar char="•"/>
            </a:pPr>
            <a:r>
              <a:rPr lang="en-US" sz="3200" dirty="0" smtClean="0"/>
              <a:t>Understanding relations between infrastructure and everyday interactions.  </a:t>
            </a:r>
          </a:p>
          <a:p>
            <a:pPr marL="1441450" lvl="3" indent="-514350" eaLnBrk="1" hangingPunct="1">
              <a:buFont typeface="Arial"/>
              <a:buChar char="•"/>
            </a:pPr>
            <a:r>
              <a:rPr lang="en-US" sz="3200" dirty="0" smtClean="0"/>
              <a:t>Understanding how components of infrastructure travel and often get </a:t>
            </a:r>
            <a:r>
              <a:rPr lang="en-US" sz="3200" dirty="0"/>
              <a:t>lost in translation</a:t>
            </a:r>
            <a:r>
              <a:rPr lang="en-US" sz="3200" dirty="0" smtClean="0"/>
              <a:t>.</a:t>
            </a:r>
          </a:p>
          <a:p>
            <a:pPr marL="565150" lvl="1" indent="-514350" eaLnBrk="1" hangingPunct="1">
              <a:buFont typeface="Arial"/>
              <a:buChar char="•"/>
            </a:pPr>
            <a:r>
              <a:rPr lang="en-US" sz="3200" dirty="0" smtClean="0"/>
              <a:t>Adopt a Diagnosis and Design Mindset </a:t>
            </a:r>
          </a:p>
          <a:p>
            <a:pPr marL="514350" indent="-514350" eaLnBrk="1" hangingPunct="1">
              <a:buFont typeface="+mj-lt"/>
              <a:buAutoNum type="alphaLcParenR"/>
            </a:pPr>
            <a:endParaRPr lang="en-US" sz="3200" dirty="0" smtClean="0"/>
          </a:p>
          <a:p>
            <a:pPr marL="514350" indent="-514350" eaLnBrk="1" hangingPunct="1">
              <a:buFont typeface="+mj-lt"/>
              <a:buAutoNum type="alphaLcParenR"/>
            </a:pPr>
            <a:endParaRPr lang="en-US" sz="3200" dirty="0" smtClean="0"/>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44359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2" name="Rectangle 4"/>
          <p:cNvSpPr>
            <a:spLocks noGrp="1" noChangeArrowheads="1"/>
          </p:cNvSpPr>
          <p:nvPr>
            <p:ph type="body" idx="1"/>
          </p:nvPr>
        </p:nvSpPr>
        <p:spPr>
          <a:xfrm>
            <a:off x="635000" y="2057400"/>
            <a:ext cx="11734800" cy="7162800"/>
          </a:xfrm>
        </p:spPr>
        <p:txBody>
          <a:bodyPr/>
          <a:lstStyle/>
          <a:p>
            <a:pPr marL="514350" indent="-514350" eaLnBrk="1" hangingPunct="1">
              <a:buFont typeface="+mj-lt"/>
              <a:buAutoNum type="alphaLcParenR"/>
            </a:pPr>
            <a:endParaRPr lang="en-US" sz="3200" dirty="0" smtClean="0">
              <a:solidFill>
                <a:schemeClr val="bg1"/>
              </a:solidFill>
              <a:latin typeface="Arial"/>
              <a:ea typeface="ヒラギノ角ゴ Pro W3" charset="0"/>
              <a:cs typeface="Arial"/>
            </a:endParaRPr>
          </a:p>
          <a:p>
            <a:pPr marL="514350" indent="-514350" eaLnBrk="1" hangingPunct="1">
              <a:buFont typeface="+mj-lt"/>
              <a:buAutoNum type="alphaLcParenR"/>
            </a:pPr>
            <a:r>
              <a:rPr lang="en-US" sz="3200" dirty="0" smtClean="0">
                <a:solidFill>
                  <a:schemeClr val="bg1"/>
                </a:solidFill>
                <a:latin typeface="Arial"/>
                <a:ea typeface="ヒラギノ角ゴ Pro W3" charset="0"/>
                <a:cs typeface="Arial"/>
              </a:rPr>
              <a:t>Diagnosis and Design:  From a Distributed Perspective  </a:t>
            </a:r>
          </a:p>
          <a:p>
            <a:pPr marL="514350" indent="-514350" eaLnBrk="1" hangingPunct="1">
              <a:buFont typeface="+mj-lt"/>
              <a:buAutoNum type="alphaLcParenR"/>
            </a:pPr>
            <a:r>
              <a:rPr lang="en-US" sz="3200" dirty="0" smtClean="0">
                <a:solidFill>
                  <a:schemeClr val="bg1"/>
                </a:solidFill>
                <a:latin typeface="Arial"/>
                <a:ea typeface="ヒラギノ角ゴ Pro W3" charset="0"/>
                <a:cs typeface="Arial"/>
              </a:rPr>
              <a:t>Diagnosis and Design:  The Case of Organizational Routines</a:t>
            </a:r>
          </a:p>
          <a:p>
            <a:pPr marL="514350" indent="-514350" eaLnBrk="1" hangingPunct="1">
              <a:buFont typeface="+mj-lt"/>
              <a:buAutoNum type="alphaLcParenR"/>
            </a:pPr>
            <a:r>
              <a:rPr lang="en-US" sz="3200" dirty="0">
                <a:solidFill>
                  <a:schemeClr val="bg1"/>
                </a:solidFill>
                <a:latin typeface="Arial"/>
                <a:ea typeface="ヒラギノ角ゴ Pro W3" charset="0"/>
                <a:cs typeface="Arial"/>
              </a:rPr>
              <a:t>Designing for </a:t>
            </a:r>
            <a:r>
              <a:rPr lang="en-US" sz="3200" dirty="0" smtClean="0">
                <a:solidFill>
                  <a:schemeClr val="bg1"/>
                </a:solidFill>
                <a:latin typeface="Arial"/>
                <a:ea typeface="ヒラギノ角ゴ Pro W3" charset="0"/>
                <a:cs typeface="Arial"/>
              </a:rPr>
              <a:t>Practice:  How Infrastructure Matters</a:t>
            </a:r>
          </a:p>
          <a:p>
            <a:pPr marL="0" indent="0" eaLnBrk="1" hangingPunct="1"/>
            <a:r>
              <a:rPr lang="en-US" sz="3200" dirty="0" smtClean="0">
                <a:solidFill>
                  <a:schemeClr val="bg1"/>
                </a:solidFill>
                <a:latin typeface="Arial"/>
                <a:ea typeface="ヒラギノ角ゴ Pro W3" charset="0"/>
                <a:cs typeface="Arial"/>
              </a:rPr>
              <a:t> </a:t>
            </a:r>
          </a:p>
        </p:txBody>
      </p:sp>
      <p:sp>
        <p:nvSpPr>
          <p:cNvPr id="2" name="Title 1"/>
          <p:cNvSpPr>
            <a:spLocks noGrp="1"/>
          </p:cNvSpPr>
          <p:nvPr>
            <p:ph type="title"/>
          </p:nvPr>
        </p:nvSpPr>
        <p:spPr>
          <a:xfrm>
            <a:off x="558800" y="304800"/>
            <a:ext cx="11861800" cy="1397000"/>
          </a:xfrm>
        </p:spPr>
        <p:txBody>
          <a:bodyPr/>
          <a:lstStyle/>
          <a:p>
            <a:pPr algn="ctr"/>
            <a:r>
              <a:rPr lang="en-US" dirty="0" smtClean="0"/>
              <a:t>Overview of Talk </a:t>
            </a:r>
            <a:endParaRPr lang="en-US" dirty="0"/>
          </a:p>
        </p:txBody>
      </p:sp>
    </p:spTree>
    <p:extLst>
      <p:ext uri="{BB962C8B-B14F-4D97-AF65-F5344CB8AC3E}">
        <p14:creationId xmlns:p14="http://schemas.microsoft.com/office/powerpoint/2010/main" val="22993147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Rectangle 4"/>
          <p:cNvSpPr>
            <a:spLocks noGrp="1" noChangeArrowheads="1"/>
          </p:cNvSpPr>
          <p:nvPr>
            <p:ph type="body" idx="1"/>
          </p:nvPr>
        </p:nvSpPr>
        <p:spPr>
          <a:xfrm>
            <a:off x="254000" y="2057400"/>
            <a:ext cx="12573000" cy="7543800"/>
          </a:xfrm>
        </p:spPr>
        <p:txBody>
          <a:bodyPr>
            <a:normAutofit/>
          </a:bodyPr>
          <a:lstStyle/>
          <a:p>
            <a:pPr marL="457200" indent="-457200">
              <a:lnSpc>
                <a:spcPct val="80000"/>
              </a:lnSpc>
              <a:spcBef>
                <a:spcPts val="2500"/>
              </a:spcBef>
              <a:buFont typeface="Arial"/>
              <a:buChar char="•"/>
            </a:pPr>
            <a:endParaRPr lang="en-US" sz="2000" dirty="0" smtClean="0">
              <a:solidFill>
                <a:srgbClr val="0C94A0"/>
              </a:solidFill>
            </a:endParaRPr>
          </a:p>
          <a:p>
            <a:pPr marL="457200" indent="-457200">
              <a:lnSpc>
                <a:spcPct val="80000"/>
              </a:lnSpc>
              <a:spcBef>
                <a:spcPts val="2500"/>
              </a:spcBef>
              <a:buFont typeface="Arial"/>
              <a:buChar char="•"/>
            </a:pPr>
            <a:r>
              <a:rPr lang="en-US" sz="2000">
                <a:solidFill>
                  <a:srgbClr val="0C94A0"/>
                </a:solidFill>
              </a:rPr>
              <a:t> </a:t>
            </a:r>
            <a:r>
              <a:rPr lang="en-US" sz="2000" smtClean="0">
                <a:solidFill>
                  <a:srgbClr val="0C94A0"/>
                </a:solidFill>
              </a:rPr>
              <a:t>Spillane</a:t>
            </a:r>
            <a:r>
              <a:rPr lang="en-US" sz="2000" dirty="0" smtClean="0">
                <a:solidFill>
                  <a:srgbClr val="0C94A0"/>
                </a:solidFill>
              </a:rPr>
              <a:t>, J. P., </a:t>
            </a:r>
            <a:r>
              <a:rPr lang="en-US" sz="2000" dirty="0" err="1" smtClean="0">
                <a:solidFill>
                  <a:srgbClr val="0C94A0"/>
                </a:solidFill>
              </a:rPr>
              <a:t>Parise</a:t>
            </a:r>
            <a:r>
              <a:rPr lang="en-US" sz="2000" dirty="0" smtClean="0">
                <a:solidFill>
                  <a:srgbClr val="0C94A0"/>
                </a:solidFill>
              </a:rPr>
              <a:t>, L. M., &amp; </a:t>
            </a:r>
            <a:r>
              <a:rPr lang="en-US" sz="2000" dirty="0" err="1" smtClean="0">
                <a:solidFill>
                  <a:srgbClr val="0C94A0"/>
                </a:solidFill>
              </a:rPr>
              <a:t>Sherer</a:t>
            </a:r>
            <a:r>
              <a:rPr lang="en-US" sz="2000" dirty="0" smtClean="0">
                <a:solidFill>
                  <a:srgbClr val="0C94A0"/>
                </a:solidFill>
              </a:rPr>
              <a:t>, J. Z. (2011). Organizational routines as coupling mechanisms: policy, school administration, and the technical core. </a:t>
            </a:r>
            <a:r>
              <a:rPr lang="en-US" sz="2000" i="1" dirty="0" smtClean="0">
                <a:solidFill>
                  <a:srgbClr val="0C94A0"/>
                </a:solidFill>
              </a:rPr>
              <a:t>American Educational Research Journal, 48</a:t>
            </a:r>
            <a:r>
              <a:rPr lang="en-US" sz="2000" dirty="0" smtClean="0">
                <a:solidFill>
                  <a:srgbClr val="0C94A0"/>
                </a:solidFill>
              </a:rPr>
              <a:t>(3), 586-</a:t>
            </a:r>
            <a:r>
              <a:rPr lang="en-US" sz="2000" dirty="0">
                <a:solidFill>
                  <a:srgbClr val="0C94A0"/>
                </a:solidFill>
              </a:rPr>
              <a:t>620. </a:t>
            </a:r>
            <a:endParaRPr lang="en-US" sz="2000" dirty="0" smtClean="0">
              <a:solidFill>
                <a:srgbClr val="0C94A0"/>
              </a:solidFill>
            </a:endParaRPr>
          </a:p>
          <a:p>
            <a:pPr marL="457200" indent="-457200">
              <a:lnSpc>
                <a:spcPct val="80000"/>
              </a:lnSpc>
              <a:spcBef>
                <a:spcPts val="2500"/>
              </a:spcBef>
              <a:buFont typeface="Arial"/>
              <a:buChar char="•"/>
            </a:pPr>
            <a:r>
              <a:rPr lang="en-US" sz="2000" dirty="0" smtClean="0">
                <a:solidFill>
                  <a:schemeClr val="bg1"/>
                </a:solidFill>
              </a:rPr>
              <a:t>Spillane</a:t>
            </a:r>
            <a:r>
              <a:rPr lang="en-US" sz="2000" dirty="0">
                <a:solidFill>
                  <a:schemeClr val="bg1"/>
                </a:solidFill>
              </a:rPr>
              <a:t>, J. P., &amp; Anderson, L. M. (under review). Policy, practice, and professionalism: Negotiating policy meanings in practice in a shifting institutional </a:t>
            </a:r>
            <a:r>
              <a:rPr lang="en-US" sz="2000" dirty="0" smtClean="0">
                <a:solidFill>
                  <a:schemeClr val="bg1"/>
                </a:solidFill>
              </a:rPr>
              <a:t>environment. </a:t>
            </a:r>
            <a:r>
              <a:rPr lang="en-US" sz="2000" i="1" dirty="0" smtClean="0">
                <a:solidFill>
                  <a:schemeClr val="bg1"/>
                </a:solidFill>
              </a:rPr>
              <a:t>Educational Evaluation &amp; Policy Analysis</a:t>
            </a:r>
            <a:r>
              <a:rPr lang="en-US" sz="2000" dirty="0" smtClean="0">
                <a:solidFill>
                  <a:schemeClr val="bg1"/>
                </a:solidFill>
              </a:rPr>
              <a:t>.</a:t>
            </a:r>
          </a:p>
          <a:p>
            <a:pPr marL="457200" indent="-457200">
              <a:lnSpc>
                <a:spcPct val="80000"/>
              </a:lnSpc>
              <a:spcBef>
                <a:spcPts val="2500"/>
              </a:spcBef>
              <a:buFont typeface="Arial"/>
              <a:buChar char="•"/>
            </a:pPr>
            <a:r>
              <a:rPr lang="en-US" sz="2000" dirty="0" err="1" smtClean="0">
                <a:solidFill>
                  <a:srgbClr val="0C94A0"/>
                </a:solidFill>
              </a:rPr>
              <a:t>Sherer</a:t>
            </a:r>
            <a:r>
              <a:rPr lang="en-US" sz="2000" dirty="0" smtClean="0">
                <a:solidFill>
                  <a:srgbClr val="0C94A0"/>
                </a:solidFill>
              </a:rPr>
              <a:t>, J. Z., &amp; Spillane, J. P. (2010). Constancy and change in school work practice: Exploring the role of organizational routines. </a:t>
            </a:r>
            <a:r>
              <a:rPr lang="en-US" sz="2000" i="1" dirty="0" smtClean="0">
                <a:solidFill>
                  <a:srgbClr val="0C94A0"/>
                </a:solidFill>
              </a:rPr>
              <a:t>Teachers College Record, 113(3)</a:t>
            </a:r>
            <a:r>
              <a:rPr lang="en-US" sz="2000" dirty="0" smtClean="0">
                <a:solidFill>
                  <a:srgbClr val="0C94A0"/>
                </a:solidFill>
              </a:rPr>
              <a:t>.</a:t>
            </a:r>
          </a:p>
          <a:p>
            <a:pPr marL="457200" indent="-457200" eaLnBrk="1" hangingPunct="1">
              <a:lnSpc>
                <a:spcPct val="80000"/>
              </a:lnSpc>
              <a:spcBef>
                <a:spcPts val="2500"/>
              </a:spcBef>
              <a:buClr>
                <a:srgbClr val="FFFFFF"/>
              </a:buClr>
              <a:buFont typeface="Arial"/>
              <a:buChar char="•"/>
            </a:pPr>
            <a:r>
              <a:rPr lang="en-US" sz="2000" dirty="0" smtClean="0"/>
              <a:t>Spillane</a:t>
            </a:r>
            <a:r>
              <a:rPr lang="en-US" sz="2000" dirty="0"/>
              <a:t>, J. P., Kim, C. M., &amp; Frank, K. A. (2012). Instructional advice and information seeking behavior in elementary schools: Exploring tie formation as a building block in social capital development. </a:t>
            </a:r>
            <a:r>
              <a:rPr lang="en-US" sz="2000" i="1" dirty="0"/>
              <a:t>American Educational Research Journal, 49</a:t>
            </a:r>
            <a:r>
              <a:rPr lang="en-US" sz="2000" dirty="0"/>
              <a:t>(6), 1112-1145. </a:t>
            </a:r>
            <a:endParaRPr lang="en-US" sz="2000" dirty="0" smtClean="0"/>
          </a:p>
          <a:p>
            <a:pPr marL="457200" indent="-457200" eaLnBrk="1" hangingPunct="1">
              <a:lnSpc>
                <a:spcPct val="80000"/>
              </a:lnSpc>
              <a:spcBef>
                <a:spcPts val="2500"/>
              </a:spcBef>
              <a:buClr>
                <a:srgbClr val="FFFFFF"/>
              </a:buClr>
              <a:buFont typeface="Arial"/>
              <a:buChar char="•"/>
            </a:pPr>
            <a:r>
              <a:rPr lang="en-US" sz="2000" dirty="0" smtClean="0"/>
              <a:t>Spillane</a:t>
            </a:r>
            <a:r>
              <a:rPr lang="en-US" sz="2000" dirty="0"/>
              <a:t>, J. P., &amp; Healey, K. (2010). Conceptualizing school leadership and management from a distributed perspective. </a:t>
            </a:r>
            <a:r>
              <a:rPr lang="en-US" sz="2000" i="1" dirty="0"/>
              <a:t>The Elementary School Journal, 111</a:t>
            </a:r>
            <a:r>
              <a:rPr lang="en-US" sz="2000" dirty="0"/>
              <a:t>(2).</a:t>
            </a:r>
          </a:p>
          <a:p>
            <a:pPr marL="457200" indent="-457200" eaLnBrk="1" hangingPunct="1">
              <a:lnSpc>
                <a:spcPct val="80000"/>
              </a:lnSpc>
              <a:spcBef>
                <a:spcPts val="2500"/>
              </a:spcBef>
              <a:buClr>
                <a:srgbClr val="FFFFFF"/>
              </a:buClr>
              <a:buFont typeface="Arial"/>
              <a:buChar char="•"/>
            </a:pPr>
            <a:r>
              <a:rPr lang="en-US" sz="2000" dirty="0"/>
              <a:t>Spillane, J. P., Healey, K., &amp; Kim, C. M. (2010). Leading and managing instruction: Using social network analysis to explore formal and informal aspects of the elementary school organization. In A. J. Daly (Ed.), </a:t>
            </a:r>
            <a:r>
              <a:rPr lang="en-US" sz="2000" i="1" dirty="0"/>
              <a:t>Social network theory and educational change</a:t>
            </a:r>
            <a:r>
              <a:rPr lang="en-US" sz="2000" dirty="0"/>
              <a:t> (pp. 129-156). Cambridge, MA: Harvard Education Press</a:t>
            </a:r>
            <a:r>
              <a:rPr lang="en-US" sz="2000" dirty="0" smtClean="0"/>
              <a:t>.</a:t>
            </a:r>
            <a:endParaRPr lang="en-US" sz="2000" dirty="0"/>
          </a:p>
        </p:txBody>
      </p:sp>
      <p:sp>
        <p:nvSpPr>
          <p:cNvPr id="5" name="Title 1"/>
          <p:cNvSpPr>
            <a:spLocks noGrp="1"/>
          </p:cNvSpPr>
          <p:nvPr>
            <p:ph type="title"/>
          </p:nvPr>
        </p:nvSpPr>
        <p:spPr>
          <a:xfrm>
            <a:off x="571500" y="330200"/>
            <a:ext cx="11861800" cy="1397000"/>
          </a:xfrm>
        </p:spPr>
        <p:txBody>
          <a:bodyPr/>
          <a:lstStyle/>
          <a:p>
            <a:pPr algn="ctr"/>
            <a:r>
              <a:rPr lang="en-US" dirty="0" smtClean="0"/>
              <a:t>Publications and Presentations available online:</a:t>
            </a:r>
            <a:br>
              <a:rPr lang="en-US" dirty="0" smtClean="0"/>
            </a:br>
            <a:r>
              <a:rPr lang="en-US" dirty="0" err="1" smtClean="0"/>
              <a:t>www.distributedleadership.org</a:t>
            </a:r>
            <a:r>
              <a:rPr lang="en-US" dirty="0" smtClean="0"/>
              <a:t>	</a:t>
            </a:r>
            <a:endParaRPr lang="en-US" dirty="0"/>
          </a:p>
        </p:txBody>
      </p:sp>
    </p:spTree>
    <p:extLst>
      <p:ext uri="{BB962C8B-B14F-4D97-AF65-F5344CB8AC3E}">
        <p14:creationId xmlns:p14="http://schemas.microsoft.com/office/powerpoint/2010/main" val="2503980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p:cNvSpPr>
          <p:nvPr/>
        </p:nvSpPr>
        <p:spPr bwMode="auto">
          <a:xfrm>
            <a:off x="368300" y="4038600"/>
            <a:ext cx="126365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4900"/>
              </a:spcBef>
            </a:pPr>
            <a:endParaRPr lang="en-US" sz="2300">
              <a:solidFill>
                <a:srgbClr val="FFFFFF"/>
              </a:solidFill>
              <a:latin typeface="Arial" charset="0"/>
              <a:cs typeface="Helvetica Neue" charset="0"/>
              <a:sym typeface="Helvetica Neue" charset="0"/>
            </a:endParaRPr>
          </a:p>
        </p:txBody>
      </p:sp>
      <p:sp>
        <p:nvSpPr>
          <p:cNvPr id="37890" name="Line 3"/>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37891" name="Rectangle 4"/>
          <p:cNvSpPr>
            <a:spLocks noGrp="1" noChangeArrowheads="1"/>
          </p:cNvSpPr>
          <p:nvPr>
            <p:ph type="title"/>
          </p:nvPr>
        </p:nvSpPr>
        <p:spPr/>
        <p:txBody>
          <a:bodyPr/>
          <a:lstStyle/>
          <a:p>
            <a:pPr algn="ctr" eaLnBrk="1" hangingPunct="1"/>
            <a:r>
              <a:rPr lang="en-US" dirty="0">
                <a:latin typeface="Arial" charset="0"/>
                <a:ea typeface="ヒラギノ角ゴ Pro W6" charset="0"/>
                <a:cs typeface="Arial" charset="0"/>
              </a:rPr>
              <a:t>MORE AT:</a:t>
            </a:r>
          </a:p>
        </p:txBody>
      </p:sp>
      <p:sp>
        <p:nvSpPr>
          <p:cNvPr id="37892" name="TextBox 6"/>
          <p:cNvSpPr txBox="1">
            <a:spLocks noChangeArrowheads="1"/>
          </p:cNvSpPr>
          <p:nvPr/>
        </p:nvSpPr>
        <p:spPr bwMode="auto">
          <a:xfrm>
            <a:off x="330200" y="3048000"/>
            <a:ext cx="12039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4000">
                <a:solidFill>
                  <a:srgbClr val="000000"/>
                </a:solidFill>
                <a:latin typeface="Gill Sans" charset="0"/>
                <a:ea typeface="ヒラギノ角ゴ Pro W3" charset="0"/>
                <a:cs typeface="ヒラギノ角ゴ Pro W3" charset="0"/>
              </a:defRPr>
            </a:lvl1pPr>
            <a:lvl2pPr marL="742950" indent="-285750" eaLnBrk="0" hangingPunct="0">
              <a:defRPr sz="4000">
                <a:solidFill>
                  <a:srgbClr val="000000"/>
                </a:solidFill>
                <a:latin typeface="Gill Sans" charset="0"/>
                <a:ea typeface="ヒラギノ角ゴ Pro W3" charset="0"/>
                <a:cs typeface="ヒラギノ角ゴ Pro W3" charset="0"/>
              </a:defRPr>
            </a:lvl2pPr>
            <a:lvl3pPr marL="1143000" indent="-228600" eaLnBrk="0" hangingPunct="0">
              <a:defRPr sz="4000">
                <a:solidFill>
                  <a:srgbClr val="000000"/>
                </a:solidFill>
                <a:latin typeface="Gill Sans" charset="0"/>
                <a:ea typeface="ヒラギノ角ゴ Pro W3" charset="0"/>
                <a:cs typeface="ヒラギノ角ゴ Pro W3" charset="0"/>
              </a:defRPr>
            </a:lvl3pPr>
            <a:lvl4pPr marL="1600200" indent="-228600" eaLnBrk="0" hangingPunct="0">
              <a:defRPr sz="4000">
                <a:solidFill>
                  <a:srgbClr val="000000"/>
                </a:solidFill>
                <a:latin typeface="Gill Sans" charset="0"/>
                <a:ea typeface="ヒラギノ角ゴ Pro W3" charset="0"/>
                <a:cs typeface="ヒラギノ角ゴ Pro W3" charset="0"/>
              </a:defRPr>
            </a:lvl4pPr>
            <a:lvl5pPr marL="2057400" indent="-228600" eaLnBrk="0" hangingPunct="0">
              <a:defRPr sz="4000">
                <a:solidFill>
                  <a:srgbClr val="000000"/>
                </a:solidFill>
                <a:latin typeface="Gill Sans" charset="0"/>
                <a:ea typeface="ヒラギノ角ゴ Pro W3" charset="0"/>
                <a:cs typeface="ヒラギノ角ゴ Pro W3"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 W3" charset="0"/>
                <a:cs typeface="ヒラギノ角ゴ Pro W3" charset="0"/>
              </a:defRPr>
            </a:lvl9pPr>
          </a:lstStyle>
          <a:p>
            <a:pPr algn="ctr" eaLnBrk="1" hangingPunct="1"/>
            <a:r>
              <a:rPr lang="en-US" sz="4500" dirty="0">
                <a:solidFill>
                  <a:schemeClr val="bg1"/>
                </a:solidFill>
                <a:latin typeface="Arial" charset="0"/>
                <a:cs typeface="Arial" charset="0"/>
              </a:rPr>
              <a:t>http://</a:t>
            </a:r>
            <a:r>
              <a:rPr lang="en-US" sz="4500" dirty="0" err="1">
                <a:solidFill>
                  <a:schemeClr val="bg1"/>
                </a:solidFill>
                <a:latin typeface="Arial" charset="0"/>
                <a:cs typeface="Arial" charset="0"/>
              </a:rPr>
              <a:t>www.distributedleadership.org</a:t>
            </a:r>
            <a:endParaRPr lang="en-US" sz="4500" dirty="0">
              <a:solidFill>
                <a:schemeClr val="bg1"/>
              </a:solidFill>
              <a:latin typeface="Arial" charset="0"/>
              <a:cs typeface="Arial" charset="0"/>
            </a:endParaRPr>
          </a:p>
        </p:txBody>
      </p:sp>
    </p:spTree>
    <p:extLst>
      <p:ext uri="{BB962C8B-B14F-4D97-AF65-F5344CB8AC3E}">
        <p14:creationId xmlns:p14="http://schemas.microsoft.com/office/powerpoint/2010/main" val="2079417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 name="Rectangle 3"/>
          <p:cNvSpPr>
            <a:spLocks noGrp="1" noChangeArrowheads="1"/>
          </p:cNvSpPr>
          <p:nvPr>
            <p:ph type="title"/>
          </p:nvPr>
        </p:nvSpPr>
        <p:spPr>
          <a:noFill/>
        </p:spPr>
        <p:txBody>
          <a:bodyPr/>
          <a:lstStyle/>
          <a:p>
            <a:pPr algn="ctr" eaLnBrk="1" hangingPunct="1"/>
            <a:r>
              <a:rPr lang="en-US" sz="4400" dirty="0" smtClean="0">
                <a:latin typeface="Arial" charset="0"/>
                <a:ea typeface="ヒラギノ角ゴ Pro W6" charset="0"/>
                <a:cs typeface="Arial" charset="0"/>
              </a:rPr>
              <a:t>What’s this got to do with Lesson Study?</a:t>
            </a:r>
            <a:endParaRPr lang="en-US" sz="4400" dirty="0">
              <a:latin typeface="Arial" charset="0"/>
              <a:ea typeface="ヒラギノ角ゴ Pro W6" charset="0"/>
              <a:cs typeface="Arial" charset="0"/>
            </a:endParaRPr>
          </a:p>
        </p:txBody>
      </p:sp>
      <p:sp>
        <p:nvSpPr>
          <p:cNvPr id="9219" name="Rectangle 4"/>
          <p:cNvSpPr>
            <a:spLocks noGrp="1" noChangeArrowheads="1"/>
          </p:cNvSpPr>
          <p:nvPr>
            <p:ph type="body" idx="1"/>
          </p:nvPr>
        </p:nvSpPr>
        <p:spPr>
          <a:xfrm>
            <a:off x="558800" y="2209800"/>
            <a:ext cx="11887200" cy="6934200"/>
          </a:xfrm>
        </p:spPr>
        <p:txBody>
          <a:bodyPr/>
          <a:lstStyle/>
          <a:p>
            <a:pPr>
              <a:spcAft>
                <a:spcPts val="600"/>
              </a:spcAft>
              <a:buFont typeface="Arial"/>
              <a:buChar char="•"/>
            </a:pPr>
            <a:endParaRPr lang="en-US" sz="2800" dirty="0" smtClean="0">
              <a:solidFill>
                <a:schemeClr val="bg1"/>
              </a:solidFill>
              <a:latin typeface="Arial"/>
              <a:ea typeface="ヒラギノ角ゴ Pro W3" charset="0"/>
              <a:cs typeface="Arial"/>
            </a:endParaRPr>
          </a:p>
          <a:p>
            <a:pPr>
              <a:spcAft>
                <a:spcPts val="600"/>
              </a:spcAft>
              <a:buFont typeface="Arial"/>
              <a:buChar char="•"/>
            </a:pPr>
            <a:r>
              <a:rPr lang="en-US" sz="2800" dirty="0" smtClean="0">
                <a:solidFill>
                  <a:schemeClr val="bg1"/>
                </a:solidFill>
                <a:latin typeface="Arial"/>
                <a:ea typeface="ヒラギノ角ゴ Pro W3" charset="0"/>
                <a:cs typeface="Arial"/>
              </a:rPr>
              <a:t>Lesson study is about (transforming) how teachers practice inside and outside the classroom.</a:t>
            </a:r>
          </a:p>
          <a:p>
            <a:pPr>
              <a:spcAft>
                <a:spcPts val="600"/>
              </a:spcAft>
              <a:buFont typeface="Arial"/>
              <a:buChar char="•"/>
            </a:pPr>
            <a:r>
              <a:rPr lang="en-US" sz="2800" dirty="0" smtClean="0">
                <a:solidFill>
                  <a:schemeClr val="bg1"/>
                </a:solidFill>
                <a:latin typeface="Arial"/>
                <a:ea typeface="ヒラギノ角ゴ Pro W3" charset="0"/>
                <a:cs typeface="Arial"/>
              </a:rPr>
              <a:t>Lesson </a:t>
            </a:r>
            <a:r>
              <a:rPr lang="en-US" sz="2800" dirty="0">
                <a:solidFill>
                  <a:schemeClr val="bg1"/>
                </a:solidFill>
                <a:latin typeface="Arial"/>
                <a:ea typeface="ヒラギノ角ゴ Pro W3" charset="0"/>
                <a:cs typeface="Arial"/>
              </a:rPr>
              <a:t>Study </a:t>
            </a:r>
            <a:r>
              <a:rPr lang="en-US" sz="2800" b="1" i="1" dirty="0">
                <a:solidFill>
                  <a:srgbClr val="7CBCFF"/>
                </a:solidFill>
                <a:latin typeface="Arial"/>
                <a:ea typeface="ヒラギノ角ゴ Pro W3" charset="0"/>
                <a:cs typeface="Arial"/>
              </a:rPr>
              <a:t>is a case of</a:t>
            </a:r>
            <a:r>
              <a:rPr lang="en-US" sz="2800" b="1" dirty="0">
                <a:solidFill>
                  <a:srgbClr val="7CBCFF"/>
                </a:solidFill>
                <a:latin typeface="Arial"/>
                <a:ea typeface="ヒラギノ角ゴ Pro W3" charset="0"/>
                <a:cs typeface="Arial"/>
              </a:rPr>
              <a:t> </a:t>
            </a:r>
            <a:r>
              <a:rPr lang="en-US" sz="2800" dirty="0">
                <a:solidFill>
                  <a:schemeClr val="bg1"/>
                </a:solidFill>
                <a:latin typeface="Arial"/>
                <a:ea typeface="ヒラギノ角ゴ Pro W3" charset="0"/>
                <a:cs typeface="Arial"/>
              </a:rPr>
              <a:t>an organizational (or </a:t>
            </a:r>
            <a:r>
              <a:rPr lang="en-US" sz="2800" dirty="0" smtClean="0">
                <a:solidFill>
                  <a:schemeClr val="bg1"/>
                </a:solidFill>
                <a:latin typeface="Arial"/>
                <a:ea typeface="ヒラギノ角ゴ Pro W3" charset="0"/>
                <a:cs typeface="Arial"/>
              </a:rPr>
              <a:t>system</a:t>
            </a:r>
            <a:r>
              <a:rPr lang="en-US" sz="2800" dirty="0">
                <a:solidFill>
                  <a:schemeClr val="bg1"/>
                </a:solidFill>
                <a:latin typeface="Arial"/>
                <a:ea typeface="ヒラギノ角ゴ Pro W3" charset="0"/>
                <a:cs typeface="Arial"/>
              </a:rPr>
              <a:t>) </a:t>
            </a:r>
            <a:r>
              <a:rPr lang="en-US" sz="2800" dirty="0" smtClean="0">
                <a:solidFill>
                  <a:schemeClr val="bg1"/>
                </a:solidFill>
                <a:latin typeface="Arial"/>
                <a:ea typeface="ヒラギノ角ゴ Pro W3" charset="0"/>
                <a:cs typeface="Arial"/>
              </a:rPr>
              <a:t>routine.</a:t>
            </a:r>
          </a:p>
          <a:p>
            <a:pPr>
              <a:spcAft>
                <a:spcPts val="600"/>
              </a:spcAft>
              <a:buFont typeface="Arial"/>
              <a:buChar char="•"/>
            </a:pPr>
            <a:r>
              <a:rPr lang="en-US" sz="2800" dirty="0" smtClean="0">
                <a:solidFill>
                  <a:schemeClr val="bg1"/>
                </a:solidFill>
                <a:latin typeface="Arial"/>
                <a:ea typeface="ヒラギノ角ゴ Pro W3" charset="0"/>
                <a:cs typeface="Arial"/>
              </a:rPr>
              <a:t>‘</a:t>
            </a:r>
            <a:r>
              <a:rPr lang="en-US" sz="2800" dirty="0">
                <a:solidFill>
                  <a:schemeClr val="bg1"/>
                </a:solidFill>
                <a:latin typeface="Arial"/>
                <a:ea typeface="ヒラギノ角ゴ Pro W3" charset="0"/>
                <a:cs typeface="Arial"/>
              </a:rPr>
              <a:t>G</a:t>
            </a:r>
            <a:r>
              <a:rPr lang="en-US" sz="2800" dirty="0" smtClean="0">
                <a:solidFill>
                  <a:schemeClr val="bg1"/>
                </a:solidFill>
                <a:latin typeface="Arial"/>
                <a:ea typeface="ヒラギノ角ゴ Pro W3" charset="0"/>
                <a:cs typeface="Arial"/>
              </a:rPr>
              <a:t>oing </a:t>
            </a:r>
            <a:r>
              <a:rPr lang="en-US" sz="2800" dirty="0">
                <a:solidFill>
                  <a:schemeClr val="bg1"/>
                </a:solidFill>
                <a:latin typeface="Arial"/>
                <a:ea typeface="ヒラギノ角ゴ Pro W3" charset="0"/>
                <a:cs typeface="Arial"/>
              </a:rPr>
              <a:t>to scale</a:t>
            </a:r>
            <a:r>
              <a:rPr lang="en-US" sz="2800" dirty="0" smtClean="0">
                <a:solidFill>
                  <a:schemeClr val="bg1"/>
                </a:solidFill>
                <a:latin typeface="Arial"/>
                <a:ea typeface="ヒラギノ角ゴ Pro W3" charset="0"/>
                <a:cs typeface="Arial"/>
              </a:rPr>
              <a:t>’ with lesson study is fundamentally about understanding the dynamics between social (infra)structure and social interactions … the essence of practice.</a:t>
            </a:r>
          </a:p>
          <a:p>
            <a:pPr>
              <a:spcAft>
                <a:spcPts val="600"/>
              </a:spcAft>
              <a:buFont typeface="Arial"/>
              <a:buChar char="•"/>
            </a:pPr>
            <a:endParaRPr lang="en-US" sz="2800" dirty="0">
              <a:solidFill>
                <a:schemeClr val="bg1"/>
              </a:solidFill>
              <a:latin typeface="Arial" charset="0"/>
              <a:ea typeface="ヒラギノ角ゴ Pro W3" charset="0"/>
              <a:cs typeface="Helvetica" charset="0"/>
            </a:endParaRPr>
          </a:p>
          <a:p>
            <a:pPr>
              <a:spcAft>
                <a:spcPts val="600"/>
              </a:spcAft>
              <a:buFont typeface="Arial"/>
              <a:buChar char="•"/>
            </a:pPr>
            <a:endParaRPr lang="en-US" sz="2800" dirty="0">
              <a:solidFill>
                <a:schemeClr val="bg1"/>
              </a:solidFill>
              <a:latin typeface="Arial"/>
              <a:ea typeface="ヒラギノ角ゴ Pro W3" charset="0"/>
              <a:cs typeface="Arial"/>
            </a:endParaRPr>
          </a:p>
        </p:txBody>
      </p:sp>
    </p:spTree>
    <p:extLst>
      <p:ext uri="{BB962C8B-B14F-4D97-AF65-F5344CB8AC3E}">
        <p14:creationId xmlns:p14="http://schemas.microsoft.com/office/powerpoint/2010/main" val="872430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2"/>
          <p:cNvSpPr>
            <a:spLocks noChangeShapeType="1"/>
          </p:cNvSpPr>
          <p:nvPr/>
        </p:nvSpPr>
        <p:spPr bwMode="auto">
          <a:xfrm>
            <a:off x="647700" y="47498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19458" name="Rectangle 3"/>
          <p:cNvSpPr>
            <a:spLocks noGrp="1" noChangeArrowheads="1"/>
          </p:cNvSpPr>
          <p:nvPr>
            <p:ph type="title"/>
          </p:nvPr>
        </p:nvSpPr>
        <p:spPr>
          <a:xfrm>
            <a:off x="571500" y="1447800"/>
            <a:ext cx="11861800" cy="1676400"/>
          </a:xfrm>
          <a:noFill/>
        </p:spPr>
        <p:txBody>
          <a:bodyPr/>
          <a:lstStyle/>
          <a:p>
            <a:r>
              <a:rPr lang="en-US" sz="4500" dirty="0" smtClean="0">
                <a:latin typeface="Arial" charset="0"/>
                <a:ea typeface="ヒラギノ角ゴ Pro W6" charset="0"/>
                <a:cs typeface="Arial" charset="0"/>
              </a:rPr>
              <a:t>Diagnosis and Design from a Distributed Perspective</a:t>
            </a:r>
            <a:endParaRPr lang="en-US" sz="4500" dirty="0">
              <a:latin typeface="Arial" charset="0"/>
              <a:ea typeface="ヒラギノ角ゴ Pro W6" charset="0"/>
              <a:cs typeface="Arial" charset="0"/>
            </a:endParaRPr>
          </a:p>
        </p:txBody>
      </p:sp>
    </p:spTree>
    <p:extLst>
      <p:ext uri="{BB962C8B-B14F-4D97-AF65-F5344CB8AC3E}">
        <p14:creationId xmlns:p14="http://schemas.microsoft.com/office/powerpoint/2010/main" val="2757089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atin typeface="Helvetica Neue" charset="0"/>
                <a:ea typeface="ヒラギノ角ゴ Pro W6" charset="0"/>
                <a:cs typeface="ヒラギノ角ゴ Pro W6" charset="0"/>
              </a:rPr>
              <a:t>“We have one hunter and one gatherer … everyone else is a consultant” </a:t>
            </a:r>
          </a:p>
        </p:txBody>
      </p:sp>
      <p:pic>
        <p:nvPicPr>
          <p:cNvPr id="13314" name="Content Placeholder 3" descr="consultants.jpg"/>
          <p:cNvPicPr>
            <a:picLocks noGrp="1" noChangeAspect="1"/>
          </p:cNvPicPr>
          <p:nvPr>
            <p:ph idx="1"/>
          </p:nvPr>
        </p:nvPicPr>
        <p:blipFill>
          <a:blip r:embed="rId3">
            <a:extLst>
              <a:ext uri="{28A0092B-C50C-407E-A947-70E740481C1C}">
                <a14:useLocalDpi xmlns:a14="http://schemas.microsoft.com/office/drawing/2010/main" val="0"/>
              </a:ext>
            </a:extLst>
          </a:blip>
          <a:srcRect t="24696" b="24696"/>
          <a:stretch>
            <a:fillRect/>
          </a:stretch>
        </p:blipFill>
        <p:spPr/>
      </p:pic>
    </p:spTree>
    <p:extLst>
      <p:ext uri="{BB962C8B-B14F-4D97-AF65-F5344CB8AC3E}">
        <p14:creationId xmlns:p14="http://schemas.microsoft.com/office/powerpoint/2010/main" val="3869677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2"/>
          <p:cNvSpPr>
            <a:spLocks noChangeShapeType="1"/>
          </p:cNvSpPr>
          <p:nvPr/>
        </p:nvSpPr>
        <p:spPr bwMode="auto">
          <a:xfrm>
            <a:off x="647700" y="1968500"/>
            <a:ext cx="11709400" cy="0"/>
          </a:xfrm>
          <a:prstGeom prst="line">
            <a:avLst/>
          </a:prstGeom>
          <a:noFill/>
          <a:ln w="9525">
            <a:solidFill>
              <a:srgbClr val="9A9A9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2" name="Rectangle 3"/>
          <p:cNvSpPr>
            <a:spLocks noGrp="1" noChangeArrowheads="1"/>
          </p:cNvSpPr>
          <p:nvPr>
            <p:ph type="title"/>
          </p:nvPr>
        </p:nvSpPr>
        <p:spPr/>
        <p:txBody>
          <a:bodyPr/>
          <a:lstStyle/>
          <a:p>
            <a:pPr algn="ctr" eaLnBrk="1" hangingPunct="1"/>
            <a:r>
              <a:rPr lang="en-US" sz="4400">
                <a:latin typeface="Arial" charset="0"/>
                <a:ea typeface="ヒラギノ角ゴ Pro W6" charset="0"/>
                <a:cs typeface="Arial" charset="0"/>
              </a:rPr>
              <a:t>Diagnosis and Design</a:t>
            </a:r>
            <a:endParaRPr lang="en-US">
              <a:latin typeface="Arial" charset="0"/>
              <a:ea typeface="ヒラギノ角ゴ Pro W6" charset="0"/>
              <a:cs typeface="Arial" charset="0"/>
            </a:endParaRPr>
          </a:p>
        </p:txBody>
      </p:sp>
      <p:sp>
        <p:nvSpPr>
          <p:cNvPr id="15363" name="Rectangle 4"/>
          <p:cNvSpPr>
            <a:spLocks/>
          </p:cNvSpPr>
          <p:nvPr/>
        </p:nvSpPr>
        <p:spPr bwMode="auto">
          <a:xfrm>
            <a:off x="711200" y="2819400"/>
            <a:ext cx="11607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indent="-457200" algn="l">
              <a:spcBef>
                <a:spcPts val="11400"/>
              </a:spcBef>
            </a:pPr>
            <a:r>
              <a:rPr lang="en-US" b="1" dirty="0">
                <a:solidFill>
                  <a:srgbClr val="64B6FF"/>
                </a:solidFill>
                <a:latin typeface="Arial" charset="0"/>
                <a:cs typeface="Helvetica Neue" charset="0"/>
              </a:rPr>
              <a:t>Diagnosis</a:t>
            </a:r>
            <a:r>
              <a:rPr lang="en-US" b="1" dirty="0">
                <a:solidFill>
                  <a:srgbClr val="F976C9"/>
                </a:solidFill>
                <a:latin typeface="Arial" charset="0"/>
                <a:cs typeface="Helvetica Neue" charset="0"/>
              </a:rPr>
              <a:t> </a:t>
            </a:r>
            <a:r>
              <a:rPr lang="en-US" dirty="0">
                <a:solidFill>
                  <a:srgbClr val="FFFFFF"/>
                </a:solidFill>
                <a:latin typeface="Arial" charset="0"/>
                <a:cs typeface="Helvetica Neue" charset="0"/>
              </a:rPr>
              <a:t>=</a:t>
            </a:r>
          </a:p>
          <a:p>
            <a:pPr indent="-457200" algn="l">
              <a:spcBef>
                <a:spcPts val="11400"/>
              </a:spcBef>
            </a:pPr>
            <a:r>
              <a:rPr lang="en-US" sz="4300" b="1" dirty="0">
                <a:solidFill>
                  <a:srgbClr val="64B6FF"/>
                </a:solidFill>
                <a:latin typeface="Arial" charset="0"/>
                <a:cs typeface="Helvetica Neue" charset="0"/>
              </a:rPr>
              <a:t>Design</a:t>
            </a:r>
            <a:r>
              <a:rPr lang="en-US" sz="4300" dirty="0">
                <a:solidFill>
                  <a:srgbClr val="FFFFFF"/>
                </a:solidFill>
                <a:latin typeface="Arial" charset="0"/>
                <a:cs typeface="Helvetica Neue" charset="0"/>
              </a:rPr>
              <a:t> =</a:t>
            </a:r>
            <a:endParaRPr lang="en-US" dirty="0">
              <a:solidFill>
                <a:srgbClr val="FFFFFF"/>
              </a:solidFill>
              <a:latin typeface="Arial" charset="0"/>
              <a:cs typeface="Helvetica Neue" charset="0"/>
            </a:endParaRPr>
          </a:p>
        </p:txBody>
      </p:sp>
      <p:sp>
        <p:nvSpPr>
          <p:cNvPr id="2" name="Rectangle 1"/>
          <p:cNvSpPr>
            <a:spLocks noChangeArrowheads="1"/>
          </p:cNvSpPr>
          <p:nvPr/>
        </p:nvSpPr>
        <p:spPr bwMode="auto">
          <a:xfrm>
            <a:off x="4368800" y="2873375"/>
            <a:ext cx="7924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rgbClr val="FFFFFF"/>
                </a:solidFill>
                <a:latin typeface="Arial" charset="0"/>
                <a:cs typeface="Helvetica Neue" charset="0"/>
              </a:rPr>
              <a:t>identify nature or cause of something </a:t>
            </a:r>
            <a:endParaRPr lang="en-US" dirty="0"/>
          </a:p>
        </p:txBody>
      </p:sp>
      <p:sp>
        <p:nvSpPr>
          <p:cNvPr id="3" name="Rectangle 2"/>
          <p:cNvSpPr>
            <a:spLocks noChangeArrowheads="1"/>
          </p:cNvSpPr>
          <p:nvPr/>
        </p:nvSpPr>
        <p:spPr bwMode="auto">
          <a:xfrm>
            <a:off x="4368800" y="4953000"/>
            <a:ext cx="7213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l">
              <a:spcBef>
                <a:spcPts val="11400"/>
              </a:spcBef>
            </a:pPr>
            <a:r>
              <a:rPr lang="en-US" dirty="0">
                <a:solidFill>
                  <a:srgbClr val="FFFFFF"/>
                </a:solidFill>
                <a:latin typeface="Arial" charset="0"/>
                <a:cs typeface="Helvetica Neue" charset="0"/>
              </a:rPr>
              <a:t>shaping things/objects/positions to purposes </a:t>
            </a:r>
          </a:p>
        </p:txBody>
      </p:sp>
    </p:spTree>
    <p:extLst>
      <p:ext uri="{BB962C8B-B14F-4D97-AF65-F5344CB8AC3E}">
        <p14:creationId xmlns:p14="http://schemas.microsoft.com/office/powerpoint/2010/main" val="34140295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C9C9C9"/>
      </a:accent1>
      <a:accent2>
        <a:srgbClr val="333399"/>
      </a:accent2>
      <a:accent3>
        <a:srgbClr val="FFFFFF"/>
      </a:accent3>
      <a:accent4>
        <a:srgbClr val="000000"/>
      </a:accent4>
      <a:accent5>
        <a:srgbClr val="E1E1E1"/>
      </a:accent5>
      <a:accent6>
        <a:srgbClr val="2D2D8A"/>
      </a:accent6>
      <a:hlink>
        <a:srgbClr val="009999"/>
      </a:hlink>
      <a:folHlink>
        <a:srgbClr val="99CC00"/>
      </a:folHlink>
    </a:clrScheme>
    <a:fontScheme name="Title &amp; Subtitle">
      <a:majorFont>
        <a:latin typeface="Helvetica Neue"/>
        <a:ea typeface="ヒラギノ角ゴ Pro W6"/>
        <a:cs typeface="ヒラギノ角ゴ Pro W6"/>
      </a:majorFont>
      <a:minorFont>
        <a:latin typeface="Helvetica Neue"/>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9C9C9"/>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rgbClr val="C9C9C9"/>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C9C9C9"/>
      </a:accent1>
      <a:accent2>
        <a:srgbClr val="333399"/>
      </a:accent2>
      <a:accent3>
        <a:srgbClr val="FFFFFF"/>
      </a:accent3>
      <a:accent4>
        <a:srgbClr val="000000"/>
      </a:accent4>
      <a:accent5>
        <a:srgbClr val="E1E1E1"/>
      </a:accent5>
      <a:accent6>
        <a:srgbClr val="2D2D8A"/>
      </a:accent6>
      <a:hlink>
        <a:srgbClr val="009999"/>
      </a:hlink>
      <a:folHlink>
        <a:srgbClr val="99CC00"/>
      </a:folHlink>
    </a:clrScheme>
    <a:fontScheme name="Title &amp; Bullets">
      <a:majorFont>
        <a:latin typeface="Helvetica Neue"/>
        <a:ea typeface="ヒラギノ角ゴ Pro W6"/>
        <a:cs typeface="ヒラギノ角ゴ Pro W6"/>
      </a:majorFont>
      <a:minorFont>
        <a:latin typeface="Helvetica Neu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9C9C9"/>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rgbClr val="C9C9C9"/>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000000"/>
            </a:solidFill>
            <a:effectLst/>
            <a:latin typeface="Gill Sans" charset="0"/>
            <a:ea typeface="ヒラギノ角ゴ Pro W3" charset="-128"/>
            <a:cs typeface="ヒラギノ角ゴ Pro W3" charset="-128"/>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26147</TotalTime>
  <Pages>0</Pages>
  <Words>7166</Words>
  <Characters>0</Characters>
  <Application>Microsoft Macintosh PowerPoint</Application>
  <PresentationFormat>Custom</PresentationFormat>
  <Lines>0</Lines>
  <Paragraphs>551</Paragraphs>
  <Slides>51</Slides>
  <Notes>45</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Title &amp; Subtitle</vt:lpstr>
      <vt:lpstr>Title &amp; Bullets</vt:lpstr>
      <vt:lpstr>Diagnosis and Design for Instructional Improvement:  Formal Structure &amp; School Work Practice</vt:lpstr>
      <vt:lpstr>Anchoring Instructional Improvement Work</vt:lpstr>
      <vt:lpstr>It’s All About Practice</vt:lpstr>
      <vt:lpstr>Conceptualizing Teaching</vt:lpstr>
      <vt:lpstr>Overview of Talk </vt:lpstr>
      <vt:lpstr>What’s this got to do with Lesson Study?</vt:lpstr>
      <vt:lpstr>Diagnosis and Design from a Distributed Perspective</vt:lpstr>
      <vt:lpstr>“We have one hunter and one gatherer … everyone else is a consultant” </vt:lpstr>
      <vt:lpstr>Diagnosis and Design</vt:lpstr>
      <vt:lpstr>PowerPoint Presentation</vt:lpstr>
      <vt:lpstr>Practice: From a Distributed Perspective</vt:lpstr>
      <vt:lpstr>Designed vs. Lived Organization</vt:lpstr>
      <vt:lpstr>Diagnosis and Design:  The Case of Organizational Routines</vt:lpstr>
      <vt:lpstr>Organizational Routines &amp; Practice</vt:lpstr>
      <vt:lpstr>The Case of Organizational Routines</vt:lpstr>
      <vt:lpstr>Organizational Routines</vt:lpstr>
      <vt:lpstr>Organizational Routines at Adams School</vt:lpstr>
      <vt:lpstr>Five Week Assessment: Ostensive Aspect</vt:lpstr>
      <vt:lpstr>The Five Week Assessment</vt:lpstr>
      <vt:lpstr>PowerPoint Presentation</vt:lpstr>
      <vt:lpstr>System and Organizational Infrastructure</vt:lpstr>
      <vt:lpstr>PowerPoint Presentation</vt:lpstr>
      <vt:lpstr>Designing for Practice:  How Infrastructure Matters </vt:lpstr>
      <vt:lpstr>PowerPoint Presentation</vt:lpstr>
      <vt:lpstr>Changing Infrastructure, Changing Interactions</vt:lpstr>
      <vt:lpstr>Organizational Routines: Performative Aspect</vt:lpstr>
      <vt:lpstr>Organizational Routines at Local Proxies for Policy: The Five Week Assessment</vt:lpstr>
      <vt:lpstr>Organizational Routines Performative Aspect</vt:lpstr>
      <vt:lpstr>PowerPoint Presentation</vt:lpstr>
      <vt:lpstr>A Study of Elementary School Mathematics</vt:lpstr>
      <vt:lpstr>District Infrastructure Design for Teacher Leadership</vt:lpstr>
      <vt:lpstr>Social Network Instrument</vt:lpstr>
      <vt:lpstr>Why Focus on Advice and Information Interactions?</vt:lpstr>
      <vt:lpstr>Advice and Information Interactions</vt:lpstr>
      <vt:lpstr>Math Coach (Emily) Facilitates Staff Interactions</vt:lpstr>
      <vt:lpstr>Formal Position Promotes Advice Seeking</vt:lpstr>
      <vt:lpstr>Professional Development Case (John)</vt:lpstr>
      <vt:lpstr>Training Also Serves as a Marker of Expertise</vt:lpstr>
      <vt:lpstr>Infrastructure Redesign Promoted Advice and Information Seeking in Mathematics</vt:lpstr>
      <vt:lpstr>Infrastructure Redesign Promoted Brokering in Mathematics</vt:lpstr>
      <vt:lpstr>Formal Organizational Structure &amp; Advice &amp; Information Interactions</vt:lpstr>
      <vt:lpstr>Pleasantville District Math Network</vt:lpstr>
      <vt:lpstr>Infrastructure </vt:lpstr>
      <vt:lpstr>PowerPoint Presentation</vt:lpstr>
      <vt:lpstr>Conclusion</vt:lpstr>
      <vt:lpstr>Lesson Study:  Ostensive Aspect?</vt:lpstr>
      <vt:lpstr>Asking Design Questions</vt:lpstr>
      <vt:lpstr>‘Kernel’ Organizational Routines</vt:lpstr>
      <vt:lpstr>Conclusion</vt:lpstr>
      <vt:lpstr>Publications and Presentations available online: www.distributedleadership.org </vt:lpstr>
      <vt:lpstr>MORE 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 Distributed Perspective</dc:title>
  <dc:creator>Megan Beth Hopkins</dc:creator>
  <cp:lastModifiedBy>Jim Spillane</cp:lastModifiedBy>
  <cp:revision>602</cp:revision>
  <dcterms:created xsi:type="dcterms:W3CDTF">2010-05-24T15:42:27Z</dcterms:created>
  <dcterms:modified xsi:type="dcterms:W3CDTF">2012-11-27T02:33:14Z</dcterms:modified>
</cp:coreProperties>
</file>