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20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B5C29-528B-7040-BB58-D8CA80127E5E}" type="datetimeFigureOut">
              <a:rPr lang="en-US" smtClean="0"/>
              <a:t>11/23/12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75DFE-C053-6A48-9AFB-181D1AB4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5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you have learned and are learning in the process</a:t>
            </a:r>
            <a:r>
              <a:rPr lang="en-US" baseline="0" dirty="0" smtClean="0"/>
              <a:t> of doing Lesson Study is the best preparation</a:t>
            </a:r>
          </a:p>
          <a:p>
            <a:r>
              <a:rPr lang="en-US" baseline="0" dirty="0" smtClean="0"/>
              <a:t>For CHANGING THE CULTURE OF YOUR SCHOOL TO MAKING IT A PROFESSIONAL COMMUNITY THAT IS THE BEST DESCRIPTION OF WHAT ALL SCHOOL CULTURES CAN BE.  (NOT JUST 5-8 TIMES A YEAR, BUT AS THE NORM FOR THE SCHOOL.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75DFE-C053-6A48-9AFB-181D1AB477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87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IDEA OF PLC’S HAS TAKEN OVER THE IMAGINATION OF EDUCATORS THROUGHOUT THE WORLD.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WHY HAS THE IDEA BECOME SO COMPELLING REGARDLESS OF COUNTRY OR CONTEXT?  IS IT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BECAUSE IT APPEARS TO BE AN ORGANIZATIONAL FORM THAT CAN HANDLE THE RAPID PACE OF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CHANGE?  IS IT BECAUSE WE FINALLY ACCEPT THE IDEA THAT SOCIAL RELATIONSHIPS ARE AN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IMPORTANT CONDITION FOR THE DEV. AND IMPROVEMENT OF PRACTICE?  IS IT THAT WE NOW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UNDERSTAND THAT TEACHER GROUPS NEED TO BE FLEXIBLE AND LOOSE TO ADAPT TO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DIFFERENT CONTEXTS AND CONCERNS?  IS IT THAT THE SEEMINGLY IMPERSONAL  CONNECTIONS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GROWING TECHNOLOGICAL WORLD ARE MAKING COMMUNITY A NECESSITY?  MAYBE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ARE ALL SYMPTOMS OF A NEED FOR SOCIAL AND INTELLECTUAL PARTICIPATION IN A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FORM THAT CAN BE DEVELOPED IN A VARIETY OF PLACES, CONTEXTS, SITUATIONS WHERE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IMPROVEMENT HAS BECOME PART OF TH FABRIC OF EDUC. STUDENTS IN THIS ERA.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75DFE-C053-6A48-9AFB-181D1AB477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06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IDEA IS SO POPULAR THAT IT IS SEEN AS A CRITICAL COMPONENT FOR CHANGING SCHOOL </a:t>
            </a:r>
          </a:p>
          <a:p>
            <a:endParaRPr lang="en-US" dirty="0" smtClean="0"/>
          </a:p>
          <a:p>
            <a:r>
              <a:rPr lang="en-US" dirty="0" smtClean="0"/>
              <a:t>CULTURES.</a:t>
            </a:r>
            <a:r>
              <a:rPr lang="en-US" baseline="0" dirty="0" smtClean="0"/>
              <a:t>  NOW HAVE A RESEARCH LITERATURE THAT SPEAKS TO THE SUCCESSES AND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DIFFICULTIES OF FORMING SUCH COMMUNITIES.  THE PRESSURES OF GLOBALIZATION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WELL AS CHANGING DEMOGRAPHICS, WORK STRUCTURES, TECHNOLOGY AND THE</a:t>
            </a:r>
          </a:p>
          <a:p>
            <a:endParaRPr lang="en-US" baseline="0" dirty="0" smtClean="0"/>
          </a:p>
          <a:p>
            <a:r>
              <a:rPr lang="en-US" baseline="0" dirty="0" smtClean="0"/>
              <a:t>WAY PEOPLE RELATE TO ONE ANOTHER LAYS THE FOUNDATION FOR A NEW WAY OF</a:t>
            </a:r>
          </a:p>
          <a:p>
            <a:endParaRPr lang="en-US" baseline="0" dirty="0" smtClean="0"/>
          </a:p>
          <a:p>
            <a:r>
              <a:rPr lang="en-US" baseline="0" dirty="0" smtClean="0"/>
              <a:t>ORGANIZING PEOPLE AND A NEW FRAME FOR HOW WE LOOK AT PROBLEMS OF SCHOOL</a:t>
            </a:r>
          </a:p>
          <a:p>
            <a:endParaRPr lang="en-US" baseline="0" dirty="0" smtClean="0"/>
          </a:p>
          <a:p>
            <a:r>
              <a:rPr lang="en-US" baseline="0" dirty="0" smtClean="0"/>
              <a:t> LIFE.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       STUDYING SCHOOLS IN THE STATE OF COLORADO, JWL, FOUND THAT SCHOOLS WHERE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NORMS OF COLLEGIALITY AND EXPERIMENTATION HELPED PROMOTE HIGHER LEVELS OF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STUDENT ACHIEVEMENT THAN IN SCHOOLS WHERE TEACHERS WORK IN GREATER ISOLATION.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LANDMARK STUDY LAID THE GROUNDWORK FOR OTHER RESEARCHERS LOOKING FOR WHAT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MAKES A DIFFERENCE IN THE CULTURE OF SCHOOLS – AND THE IDEA OF COLLEGIALITY GRADUALLY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SHIFTED TO COMMUNITY…..</a:t>
            </a:r>
          </a:p>
          <a:p>
            <a:endParaRPr lang="en-US" baseline="0" dirty="0" smtClean="0"/>
          </a:p>
          <a:p>
            <a:r>
              <a:rPr lang="en-US" baseline="0" dirty="0" smtClean="0"/>
              <a:t>	</a:t>
            </a:r>
            <a:r>
              <a:rPr lang="en-US" sz="1400" baseline="0" dirty="0" smtClean="0"/>
              <a:t>IN A LONG TERM STUDY OF 22 SCHOOLS, FROM DIFFERENT STATES AND SCHOOL CONTEXTS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MCLAUGHLIN &amp; TALBERT FIRST DESCRIBED DIFFERENT KINDS OF COMMUNITIES AND WHAT THEY 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VALUED; PAID ATTENTION TO AND THE DEGREE TO WHICH THEY WERE OPEN TO INNOVATION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AND CHANGE.  THEY LOOKED AT SEVEN (7) DISTRICTS FROM TWO DIFFERENT STATES EACH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WITH VERY DIFFERENT POLICY CONTEXTS.  MICHIGAN – HIGHLY DECENTRALIZED, CALIFORNIA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HIGHLY CENTRALIZED.  THE WAY THE PRINCIPAL WORKED; THE WAY RESOURCES WERE ALLOCATED;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AND SUPPORT PROVIDED MADE A DIFFERENCE.  (SECONDARY SCHOOLS)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THREE TYPES OF COMMUNITIES WERE IDENTIFIED: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WEAK, STRONG/TRADITIONAL, AND STRONG/INNOVATIVE.  THIS TOO WAS A LANDMARK STUDY AS THESE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RESEARCHERS WERE BEGINNING TO DIFFERENTIATE THE FACTORS THAT SEEM TO MAKE A DIFFERENCE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TO TEACHERS.  STILL VERY LITTLE UNDERSTANDING OF HOW, UNDER WHAT CONDITIONS COMMUNITIES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DEVELOP, TAKE SHAPE AND GROW…..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                   DEVELOPMENT OF A LEARNING COMMUNITY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GROSSMAN, ET. AL. INVOLVED 22 TEACHERS FROM TWO DIFFERENT DEPARTMENTS SOCIAL STUDIES AND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ENGLISH – CREATING A HUMANTIES GROUP – BY FORMING A BOOK CLUB.  BY READING THE SAME BOOKS,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THE RESEARCHERSHOPED THAT THE TEACHERS WOULD TALK ABOUT HOW THEY WOULD USE THE BOOKS,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AND THE TEACHERS TOGETHER WOULD LEARN FROM ONE ANOTHER.  THE HOPE WAS THAT THEY WOULD 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BOTH LEARN DIFFERENT STRATEGIES.    SOME OF THE PARTICIPANTS WERE VOLUNTEERS, WHILE OTHERS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WERE PRESSED INTO GOING TO THE MEETINGS.  STILL OTHERS WERE MOTIVATED BY A GENEROUS STIPEND.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WHILE THE RESEARCHERS IDEA WAS TO TALK ABOUT COMMON TEXTS, WHAT THEY OBSERVED WAS FAR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MORE COMPLICATED.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75DFE-C053-6A48-9AFB-181D1AB477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56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GROSSMAN</a:t>
            </a:r>
            <a:r>
              <a:rPr lang="en-US" baseline="0" dirty="0" smtClean="0"/>
              <a:t> AND HER COLLEAGUES DEVELOPED FOUR DIFFERENT PHASES OF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COMMUNITY DEVELOPMENT:    IN THREE TIME PERIODS: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WE LEARN IS THAT DEV. PC’S IS AKIN TO BUILDING A DIFFERENT KIND OF CULTURE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WHICH NOT ONLY TAKES TIME, BUT REVOLVES AROUND A VIEW OF CONFLICT THAT CAN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 MADE PRODUCTIVE AND GROWTH ENHANCING.  OVER TIME CONFLICTS ABOUT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TO TEACH DIFFERENT SUBJECT MATTER, MALE/FEMALE/RACIAL DIFFERENCES,</a:t>
            </a:r>
          </a:p>
          <a:p>
            <a:endParaRPr lang="en-US" baseline="0" dirty="0" smtClean="0"/>
          </a:p>
          <a:p>
            <a:r>
              <a:rPr lang="en-US" baseline="0" dirty="0" smtClean="0"/>
              <a:t>PERSONALITY CLASHES – TEACHERS WORK THROUGH THESE DIFFERENCES AND</a:t>
            </a:r>
          </a:p>
          <a:p>
            <a:endParaRPr lang="en-US" baseline="0" dirty="0" smtClean="0"/>
          </a:p>
          <a:p>
            <a:r>
              <a:rPr lang="en-US" baseline="0" dirty="0" smtClean="0"/>
              <a:t>EVENTUALLY BUILD A COMMUNITY.  THIS STUDY HAS BECOME A CLASSIC –</a:t>
            </a:r>
          </a:p>
          <a:p>
            <a:endParaRPr lang="en-US" baseline="0" dirty="0" smtClean="0"/>
          </a:p>
          <a:p>
            <a:r>
              <a:rPr lang="en-US" baseline="0" dirty="0" smtClean="0"/>
              <a:t>BREAKING OUT OF ISOLATION IS VERY DIFFICULT – EVEN AS IT PRESENTS AN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OPPORTUNITY FOR GROWTH AND COLLEAGUESHIP.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75DFE-C053-6A48-9AFB-181D1AB477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52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BOTH LARGE SCALE REFORM EFFORTS AND SMALL SCALE DEVELOPMENT ARE </a:t>
            </a:r>
          </a:p>
          <a:p>
            <a:endParaRPr lang="en-US" sz="1800" dirty="0" smtClean="0"/>
          </a:p>
          <a:p>
            <a:r>
              <a:rPr lang="en-US" sz="1800" dirty="0" smtClean="0"/>
              <a:t>BEGINNING</a:t>
            </a:r>
            <a:r>
              <a:rPr lang="en-US" sz="1800" baseline="0" dirty="0" smtClean="0"/>
              <a:t> TO TEACH US THE AUTHENTIC PRACTICES OF WHAT TEACHERS DO,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HOW THEY LEARN TO COMMUNICATE WITH EACH OTHER, AND THE IMPACT THESE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COMMUNITIES HAVE ON BOTH THE ADULTS WHO DEVELOP THEM AND THE STUDENTS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WHO ARE THE RECIPIENTS OF THIS NEW STRUCTURE FOR LEARNING.  LITTLE AND 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HORN HAVE INVESTIGATED THE ACTUAL NATURE OF THE KIND OF TALK THAT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ENSUED IN A GROUP FOCUSSING ON ALGEBRA.  TEACHERS “CHECKED IN” EVERY WEEK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TO DISCUSS PROBLEMS OF PRACTICE.  COMMITMENTS OF TIME AND THE CONDITIONS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THAT SUPPORT COLLEAGUESHIP AND TRUST ARE CRITICAL.  TALK, IN THIS CASE, 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BECAME GENERATIVE OF LEARNING AS IT INVITED SERIOUS DISCLOSURE OF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THE PROBLEMS AS WELL AS THE PRACTICES THAT SUPPORT LEARNING.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75DFE-C053-6A48-9AFB-181D1AB477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57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OVER</a:t>
            </a:r>
            <a:r>
              <a:rPr lang="en-US" sz="1600" baseline="0" dirty="0" smtClean="0"/>
              <a:t> 15 YEARS AGO, SEVERAL OF US STUDIED 16 DIFFERENT NETWORKS IN THE US.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WHAT WE FOUND WAS THAT NETWORKS HAD AGENDAS THAT WERE OFTEN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CHALLENGING RATHER THAN PRESCRIPTIVE;  LEARNING THAT WAS MORE INDIRECT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THAN DIRECT;  FORMATS MORE COLLABORATIVE THAN INDIVIDUALISTIC;  WORK THAT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WAS MORE INTEGRATED THAN FRAGMENTED;  LEADERSHIP MORE FACILITATIVE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THAN DIRECTIVE;  THINKING THAT ENCOURAGED MULTIPERSPECTIVES;  VALUES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THAT WERE BOTH CONTEXT SPECIFIC AND GENERALIZED; STRUCTURES THAT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WERE MORE COMMUNITY-LIKE THAN ORGANIZATIONAL-LIKE.  IN SOME WAYS,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THESE NETWORKS ENGAGED SCHOOL PEOPLE IN DIRECTING THEIR OWN LEARNING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AND ALLOWIN THEM TO SIDE STEP THE LIMITATIONS OF THEIR INSTITUTIONAL ROLES.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IN SHORT, THESE NETWORK LIKE ORGANIZATIONS WERE THE PRECURSORS OF WHAT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WE NOW CALL PROFESSIONAL LEARNING COMMUNITIES.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75DFE-C053-6A48-9AFB-181D1AB477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68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Joan Talbert, in studying professional learning communities in the U.S. posits an</a:t>
            </a:r>
            <a:r>
              <a:rPr lang="en-US" baseline="0" dirty="0" smtClean="0"/>
              <a:t> important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Insight.  Most schools are run bureaucratically:  They care about rules, </a:t>
            </a:r>
            <a:r>
              <a:rPr lang="en-US" baseline="0" dirty="0" err="1" smtClean="0"/>
              <a:t>regs</a:t>
            </a:r>
            <a:r>
              <a:rPr lang="en-US" baseline="0" dirty="0" smtClean="0"/>
              <a:t>, accountability, testing,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Monitoring while developing PLC’s are built on:  collaboration, mutual trust, openness, innovation,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Building </a:t>
            </a:r>
            <a:r>
              <a:rPr lang="en-US" baseline="0" dirty="0" err="1" smtClean="0"/>
              <a:t>partiicipation</a:t>
            </a:r>
            <a:r>
              <a:rPr lang="en-US" baseline="0" dirty="0" smtClean="0"/>
              <a:t> and making teaching public.  She posits that  in building communities in</a:t>
            </a:r>
          </a:p>
          <a:p>
            <a:endParaRPr lang="en-US" baseline="0" dirty="0" smtClean="0"/>
          </a:p>
          <a:p>
            <a:r>
              <a:rPr lang="en-US" baseline="0" dirty="0" smtClean="0"/>
              <a:t>School, teachers and principals must realize that there will be pressures which are bound to</a:t>
            </a:r>
          </a:p>
          <a:p>
            <a:endParaRPr lang="en-US" baseline="0" dirty="0" smtClean="0"/>
          </a:p>
          <a:p>
            <a:r>
              <a:rPr lang="en-US" baseline="0" dirty="0" smtClean="0"/>
              <a:t>Arise and mobilize the support necessary for long term professional strategies.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75DFE-C053-6A48-9AFB-181D1AB477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46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social work of building communities demands:</a:t>
            </a:r>
          </a:p>
          <a:p>
            <a:endParaRPr lang="en-US" dirty="0" smtClean="0"/>
          </a:p>
          <a:p>
            <a:r>
              <a:rPr lang="en-US" dirty="0" smtClean="0"/>
              <a:t>•  Ongoing</a:t>
            </a:r>
            <a:r>
              <a:rPr lang="en-US" baseline="0" dirty="0" smtClean="0"/>
              <a:t> social negotiation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•  Key individuals must have regular interaction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•  Over time, brokering gets shared.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•  Must believe in the right to expression without fear </a:t>
            </a:r>
            <a:r>
              <a:rPr lang="en-US" baseline="0" smtClean="0"/>
              <a:t>of censure.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75DFE-C053-6A48-9AFB-181D1AB477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5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1152-0356-7C48-8614-F603DDD51243}" type="datetimeFigureOut">
              <a:rPr lang="en-US" smtClean="0"/>
              <a:t>11/23/12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2FD7-088E-3744-AEC3-DC2FB7646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8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1152-0356-7C48-8614-F603DDD51243}" type="datetimeFigureOut">
              <a:rPr lang="en-US" smtClean="0"/>
              <a:t>11/23/12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2FD7-088E-3744-AEC3-DC2FB7646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4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1152-0356-7C48-8614-F603DDD51243}" type="datetimeFigureOut">
              <a:rPr lang="en-US" smtClean="0"/>
              <a:t>11/23/12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2FD7-088E-3744-AEC3-DC2FB7646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4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1152-0356-7C48-8614-F603DDD51243}" type="datetimeFigureOut">
              <a:rPr lang="en-US" smtClean="0"/>
              <a:t>11/23/12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2FD7-088E-3744-AEC3-DC2FB7646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1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1152-0356-7C48-8614-F603DDD51243}" type="datetimeFigureOut">
              <a:rPr lang="en-US" smtClean="0"/>
              <a:t>11/23/12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2FD7-088E-3744-AEC3-DC2FB7646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68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1152-0356-7C48-8614-F603DDD51243}" type="datetimeFigureOut">
              <a:rPr lang="en-US" smtClean="0"/>
              <a:t>11/23/12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2FD7-088E-3744-AEC3-DC2FB7646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9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1152-0356-7C48-8614-F603DDD51243}" type="datetimeFigureOut">
              <a:rPr lang="en-US" smtClean="0"/>
              <a:t>11/23/12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2FD7-088E-3744-AEC3-DC2FB7646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1152-0356-7C48-8614-F603DDD51243}" type="datetimeFigureOut">
              <a:rPr lang="en-US" smtClean="0"/>
              <a:t>11/23/12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2FD7-088E-3744-AEC3-DC2FB7646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76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1152-0356-7C48-8614-F603DDD51243}" type="datetimeFigureOut">
              <a:rPr lang="en-US" smtClean="0"/>
              <a:t>11/23/12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2FD7-088E-3744-AEC3-DC2FB7646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42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1152-0356-7C48-8614-F603DDD51243}" type="datetimeFigureOut">
              <a:rPr lang="en-US" smtClean="0"/>
              <a:t>11/23/12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2FD7-088E-3744-AEC3-DC2FB7646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8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1152-0356-7C48-8614-F603DDD51243}" type="datetimeFigureOut">
              <a:rPr lang="en-US" smtClean="0"/>
              <a:t>11/23/12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2FD7-088E-3744-AEC3-DC2FB7646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54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11152-0356-7C48-8614-F603DDD51243}" type="datetimeFigureOut">
              <a:rPr lang="en-US" smtClean="0"/>
              <a:t>11/23/12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72FD7-088E-3744-AEC3-DC2FB7646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5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175993"/>
            <a:ext cx="7772400" cy="459421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Professional Learning Communities as a Way of Life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065" y="2163827"/>
            <a:ext cx="7960135" cy="453334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Community, Complexity, Collaboration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65" y="4220833"/>
            <a:ext cx="2159000" cy="1784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508" y="4220833"/>
            <a:ext cx="2069453" cy="1825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224" y="4220833"/>
            <a:ext cx="2033976" cy="20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61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for Honest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From:</a:t>
            </a:r>
          </a:p>
          <a:p>
            <a:pPr marL="0" indent="0">
              <a:buNone/>
            </a:pPr>
            <a:r>
              <a:rPr lang="en-US" dirty="0" smtClean="0"/>
              <a:t>Consensus, avoidance of</a:t>
            </a:r>
          </a:p>
          <a:p>
            <a:pPr marL="0" indent="0">
              <a:buNone/>
            </a:pPr>
            <a:r>
              <a:rPr lang="en-US" dirty="0" smtClean="0"/>
              <a:t>Conflict and contrived</a:t>
            </a:r>
          </a:p>
          <a:p>
            <a:pPr marL="0" indent="0">
              <a:buNone/>
            </a:pPr>
            <a:r>
              <a:rPr lang="en-US" dirty="0" smtClean="0"/>
              <a:t>community,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			To: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challenging each other and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pressing hard for clarification.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245" y="1600200"/>
            <a:ext cx="2839998" cy="259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09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to do Knowledge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500" dirty="0" smtClean="0"/>
              <a:t>Teachers move from being</a:t>
            </a:r>
          </a:p>
          <a:p>
            <a:pPr marL="0" indent="0">
              <a:buNone/>
            </a:pPr>
            <a:r>
              <a:rPr lang="en-US" sz="4500" dirty="0" smtClean="0"/>
              <a:t>consumers of knowledge to</a:t>
            </a:r>
          </a:p>
          <a:p>
            <a:pPr marL="0" indent="0">
              <a:buNone/>
            </a:pPr>
            <a:r>
              <a:rPr lang="en-US" sz="4500" dirty="0"/>
              <a:t>g</a:t>
            </a:r>
            <a:r>
              <a:rPr lang="en-US" sz="4500" dirty="0" smtClean="0"/>
              <a:t>enerating and manipulating</a:t>
            </a:r>
          </a:p>
          <a:p>
            <a:pPr marL="0" indent="0">
              <a:buNone/>
            </a:pPr>
            <a:r>
              <a:rPr lang="en-US" sz="4500" dirty="0" smtClean="0"/>
              <a:t>knowledge,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100" dirty="0" smtClean="0"/>
              <a:t>Reflection-in-action and reflection-on-action</a:t>
            </a:r>
          </a:p>
          <a:p>
            <a:pPr marL="0" indent="0">
              <a:buNone/>
            </a:pPr>
            <a:r>
              <a:rPr lang="en-US" sz="4100" dirty="0" smtClean="0"/>
              <a:t>Leads to shared mental maps, collaborative</a:t>
            </a:r>
          </a:p>
          <a:p>
            <a:pPr marL="0" indent="0">
              <a:buNone/>
            </a:pPr>
            <a:r>
              <a:rPr lang="en-US" sz="4100" dirty="0"/>
              <a:t>k</a:t>
            </a:r>
            <a:r>
              <a:rPr lang="en-US" sz="4100" dirty="0" smtClean="0"/>
              <a:t>nowledge building, and new learning.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276" y="1988305"/>
            <a:ext cx="2769439" cy="25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05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Capacity to Go Public with Teaching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going it alone				To going public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151" y="2349500"/>
            <a:ext cx="1625600" cy="215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225" y="2349500"/>
            <a:ext cx="2159000" cy="215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199" y="5274706"/>
            <a:ext cx="7431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274706"/>
            <a:ext cx="8325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Sharing…questioning…observing…demonstrating</a:t>
            </a:r>
          </a:p>
          <a:p>
            <a:r>
              <a:rPr lang="en-US" sz="3200" dirty="0" smtClean="0"/>
              <a:t>Coaching…producing…teaching…leading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5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Capacity to Redefine the Teacher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Teacher Scholars                 Teacher Leaders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415" y="3429000"/>
            <a:ext cx="2619327" cy="2516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209" y="3428999"/>
            <a:ext cx="1831195" cy="198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06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IT’S WORTH IT!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07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         </a:t>
            </a:r>
            <a:r>
              <a:rPr lang="en-US" sz="3600" dirty="0" smtClean="0"/>
              <a:t>Professional Learning Communities</a:t>
            </a:r>
          </a:p>
          <a:p>
            <a:endParaRPr lang="en-US" dirty="0" smtClean="0"/>
          </a:p>
          <a:p>
            <a:r>
              <a:rPr lang="en-US" dirty="0" smtClean="0"/>
              <a:t>Wed content and community</a:t>
            </a:r>
          </a:p>
          <a:p>
            <a:endParaRPr lang="en-US" dirty="0" smtClean="0"/>
          </a:p>
          <a:p>
            <a:r>
              <a:rPr lang="en-US" dirty="0" smtClean="0"/>
              <a:t>Respond to teacher intellectual and social needs</a:t>
            </a:r>
          </a:p>
          <a:p>
            <a:endParaRPr lang="en-US" dirty="0" smtClean="0"/>
          </a:p>
          <a:p>
            <a:r>
              <a:rPr lang="en-US" dirty="0" smtClean="0"/>
              <a:t>Hold the promise of transforming teaching and learning for both teachers and their students.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     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1800" dirty="0" smtClean="0"/>
              <a:t>Teachers in Professional  Communities (Lieberman &amp; Miller, 2008) </a:t>
            </a:r>
          </a:p>
          <a:p>
            <a:pPr marL="0" indent="0">
              <a:buNone/>
            </a:pPr>
            <a:r>
              <a:rPr lang="en-US" sz="1800" dirty="0" smtClean="0"/>
              <a:t>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866" y="141129"/>
            <a:ext cx="1527209" cy="148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6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2479"/>
            <a:ext cx="8229600" cy="1590117"/>
          </a:xfrm>
        </p:spPr>
        <p:txBody>
          <a:bodyPr/>
          <a:lstStyle/>
          <a:p>
            <a:r>
              <a:rPr lang="en-US" dirty="0" smtClean="0"/>
              <a:t>Learning from Lesson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7805"/>
            <a:ext cx="8229600" cy="6034711"/>
          </a:xfrm>
        </p:spPr>
        <p:txBody>
          <a:bodyPr/>
          <a:lstStyle/>
          <a:p>
            <a:r>
              <a:rPr lang="en-US" dirty="0" smtClean="0"/>
              <a:t>Real context of teaching and learning</a:t>
            </a:r>
          </a:p>
          <a:p>
            <a:r>
              <a:rPr lang="en-US" dirty="0" smtClean="0"/>
              <a:t>A problem of interest</a:t>
            </a:r>
          </a:p>
          <a:p>
            <a:r>
              <a:rPr lang="en-US" dirty="0" smtClean="0"/>
              <a:t>Shared goals for learning and development</a:t>
            </a:r>
          </a:p>
          <a:p>
            <a:r>
              <a:rPr lang="en-US" dirty="0" smtClean="0"/>
              <a:t>Ongoing method for improvement</a:t>
            </a:r>
          </a:p>
          <a:p>
            <a:r>
              <a:rPr lang="en-US" dirty="0" smtClean="0"/>
              <a:t>Builds collaboration (Lewis &amp; </a:t>
            </a:r>
            <a:r>
              <a:rPr lang="en-US" dirty="0" err="1" smtClean="0"/>
              <a:t>Hurd</a:t>
            </a:r>
            <a:r>
              <a:rPr lang="en-US" dirty="0" smtClean="0"/>
              <a:t>, 2011)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29" y="4531494"/>
            <a:ext cx="1896998" cy="2112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913" y="4531494"/>
            <a:ext cx="19050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894" y="4782372"/>
            <a:ext cx="1980287" cy="165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6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8159"/>
            <a:ext cx="8229600" cy="16057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Professional Learning Communities:</a:t>
            </a:r>
            <a:br>
              <a:rPr lang="en-US" dirty="0" smtClean="0"/>
            </a:br>
            <a:r>
              <a:rPr lang="en-US" dirty="0" smtClean="0"/>
              <a:t>A Shared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1672"/>
            <a:ext cx="8229600" cy="4934491"/>
          </a:xfrm>
        </p:spPr>
        <p:txBody>
          <a:bodyPr/>
          <a:lstStyle/>
          <a:p>
            <a:r>
              <a:rPr lang="en-US" dirty="0" smtClean="0"/>
              <a:t>Collaboration and honest talk.</a:t>
            </a:r>
          </a:p>
          <a:p>
            <a:r>
              <a:rPr lang="en-US" dirty="0" smtClean="0"/>
              <a:t>Examining practice together.</a:t>
            </a:r>
          </a:p>
          <a:p>
            <a:r>
              <a:rPr lang="en-US" dirty="0" smtClean="0"/>
              <a:t>Collective construction of knowledge.</a:t>
            </a:r>
          </a:p>
          <a:p>
            <a:r>
              <a:rPr lang="en-US" dirty="0" smtClean="0"/>
              <a:t>Meeting regularly together.</a:t>
            </a:r>
          </a:p>
          <a:p>
            <a:r>
              <a:rPr lang="en-US" dirty="0" smtClean="0"/>
              <a:t>Solving teaching and learning problems</a:t>
            </a:r>
          </a:p>
          <a:p>
            <a:r>
              <a:rPr lang="en-US" dirty="0" smtClean="0"/>
              <a:t>Practices such as: </a:t>
            </a:r>
            <a:r>
              <a:rPr lang="en-US" dirty="0" err="1" smtClean="0"/>
              <a:t>observation,problem</a:t>
            </a:r>
            <a:r>
              <a:rPr lang="en-US" dirty="0" smtClean="0"/>
              <a:t> solving, mutual support, advice giving.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88" y="5364436"/>
            <a:ext cx="1941483" cy="1523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0046" y="5380116"/>
            <a:ext cx="1853585" cy="1384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150" y="5502623"/>
            <a:ext cx="1905636" cy="12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37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91673"/>
            <a:ext cx="8229600" cy="2853743"/>
          </a:xfrm>
        </p:spPr>
        <p:txBody>
          <a:bodyPr/>
          <a:lstStyle/>
          <a:p>
            <a:r>
              <a:rPr lang="en-US" dirty="0" smtClean="0"/>
              <a:t>Research on Learning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15356"/>
            <a:ext cx="8369327" cy="6042644"/>
          </a:xfrm>
        </p:spPr>
        <p:txBody>
          <a:bodyPr/>
          <a:lstStyle/>
          <a:p>
            <a:r>
              <a:rPr lang="en-US" dirty="0" smtClean="0"/>
              <a:t>Early Roots of knowledge on Collegiality</a:t>
            </a:r>
          </a:p>
          <a:p>
            <a:pPr marL="0" indent="0">
              <a:buNone/>
            </a:pPr>
            <a:r>
              <a:rPr lang="en-US" dirty="0" smtClean="0"/>
              <a:t>         (J.W. Little, 1982)</a:t>
            </a:r>
          </a:p>
          <a:p>
            <a:r>
              <a:rPr lang="en-US" dirty="0" smtClean="0"/>
              <a:t>Different Types of Communities</a:t>
            </a:r>
          </a:p>
          <a:p>
            <a:pPr marL="0" indent="0">
              <a:buNone/>
            </a:pPr>
            <a:r>
              <a:rPr lang="en-US" dirty="0" smtClean="0"/>
              <a:t>        (McLaughlin &amp; Talbert, 2001)</a:t>
            </a:r>
          </a:p>
          <a:p>
            <a:pPr marL="0" indent="0">
              <a:buNone/>
            </a:pPr>
            <a:r>
              <a:rPr lang="en-US" dirty="0" smtClean="0"/>
              <a:t>•  Development of a Learning Community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(Grossman, </a:t>
            </a:r>
            <a:r>
              <a:rPr lang="en-US" dirty="0" err="1" smtClean="0"/>
              <a:t>Wineburg</a:t>
            </a:r>
            <a:r>
              <a:rPr lang="en-US" dirty="0" smtClean="0"/>
              <a:t> &amp; Woolworth, 2001)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593" y="4601142"/>
            <a:ext cx="2774946" cy="205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64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Formation of Teacher Professional</a:t>
            </a:r>
            <a:br>
              <a:rPr lang="en-US" sz="3600" dirty="0" smtClean="0"/>
            </a:br>
            <a:r>
              <a:rPr lang="en-US" sz="3600" dirty="0" smtClean="0"/>
              <a:t>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773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       Beginning</a:t>
            </a:r>
            <a:r>
              <a:rPr lang="en-US" sz="2800" b="1" dirty="0" smtClean="0"/>
              <a:t>            </a:t>
            </a:r>
            <a:r>
              <a:rPr lang="en-US" b="1" dirty="0" smtClean="0"/>
              <a:t> Evolving               Mature</a:t>
            </a:r>
            <a:r>
              <a:rPr lang="en-US" sz="2800" b="1" dirty="0" smtClean="0"/>
              <a:t>       </a:t>
            </a:r>
          </a:p>
          <a:p>
            <a:endParaRPr lang="en-US" sz="2400" b="1" dirty="0" smtClean="0"/>
          </a:p>
          <a:p>
            <a:pPr marL="514350" indent="-514350">
              <a:buAutoNum type="arabicPeriod"/>
            </a:pPr>
            <a:r>
              <a:rPr lang="en-US" sz="2800" b="1" dirty="0" smtClean="0"/>
              <a:t>Formation of Group Identity and Norms of  Interaction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Navigating the Fault Lines</a:t>
            </a:r>
          </a:p>
          <a:p>
            <a:pPr marL="514350" indent="-514350">
              <a:buAutoNum type="arabicPeriod" startAt="3"/>
            </a:pPr>
            <a:r>
              <a:rPr lang="en-US" sz="2800" b="1" dirty="0" smtClean="0"/>
              <a:t>Negotiating the Essential Tension</a:t>
            </a:r>
          </a:p>
          <a:p>
            <a:pPr marL="457200" indent="-457200">
              <a:buAutoNum type="arabicPeriod" startAt="3"/>
            </a:pPr>
            <a:r>
              <a:rPr lang="en-US" sz="2400" b="1" dirty="0" smtClean="0"/>
              <a:t> </a:t>
            </a:r>
            <a:r>
              <a:rPr lang="en-US" sz="2800" b="1" dirty="0" smtClean="0"/>
              <a:t>Communal Responsibility for Individual Growth</a:t>
            </a:r>
          </a:p>
          <a:p>
            <a:pPr marL="457200" indent="-457200">
              <a:buAutoNum type="arabicPeriod" startAt="3"/>
            </a:pPr>
            <a:endParaRPr lang="en-US" sz="2800" b="1" dirty="0"/>
          </a:p>
          <a:p>
            <a:pPr marL="457200" indent="-457200">
              <a:buAutoNum type="arabicPeriod" startAt="3"/>
            </a:pPr>
            <a:endParaRPr lang="en-US" sz="2800" b="1" dirty="0" smtClean="0"/>
          </a:p>
          <a:p>
            <a:pPr marL="457200" indent="-457200">
              <a:buAutoNum type="arabicPeriod" startAt="3"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 smtClean="0"/>
              <a:t>                                                                      </a:t>
            </a:r>
            <a:r>
              <a:rPr lang="en-US" sz="2000" b="1" dirty="0" smtClean="0"/>
              <a:t>Grossman, et. al, 2001.</a:t>
            </a:r>
            <a:r>
              <a:rPr lang="en-US" sz="2800" b="1" dirty="0" smtClean="0"/>
              <a:t>     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816036"/>
            <a:ext cx="2509951" cy="1764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679" y="4816036"/>
            <a:ext cx="1818230" cy="176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27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70"/>
            <a:ext cx="8229600" cy="6703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Algebra Group: A Small Learning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8470"/>
            <a:ext cx="8229600" cy="5799530"/>
          </a:xfrm>
        </p:spPr>
        <p:txBody>
          <a:bodyPr>
            <a:normAutofit/>
          </a:bodyPr>
          <a:lstStyle/>
          <a:p>
            <a:r>
              <a:rPr lang="en-US" dirty="0" smtClean="0"/>
              <a:t>Several researchers look at the kind of talk in a math study group</a:t>
            </a:r>
          </a:p>
          <a:p>
            <a:r>
              <a:rPr lang="en-US" dirty="0" smtClean="0"/>
              <a:t>Nine teachers met weekly in an urban high school.</a:t>
            </a:r>
          </a:p>
          <a:p>
            <a:r>
              <a:rPr lang="en-US" dirty="0" smtClean="0"/>
              <a:t>Teachers learned to unpack their conversation</a:t>
            </a:r>
          </a:p>
          <a:p>
            <a:r>
              <a:rPr lang="en-US" dirty="0" smtClean="0"/>
              <a:t>They learned to engage in honest and disclosing talk.</a:t>
            </a:r>
          </a:p>
          <a:p>
            <a:r>
              <a:rPr lang="en-US" dirty="0" smtClean="0"/>
              <a:t>Talk became the vehicle for getting at the problems of practice.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65" y="5821582"/>
            <a:ext cx="709322" cy="851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1664" y="4162440"/>
            <a:ext cx="671189" cy="2277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5301168"/>
            <a:ext cx="1143000" cy="137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76339" y="6255229"/>
            <a:ext cx="162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Little &amp; Horn (2007)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96416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as Learning Communities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Organizes for particular purposes</a:t>
            </a:r>
          </a:p>
          <a:p>
            <a:r>
              <a:rPr lang="en-US" dirty="0" smtClean="0"/>
              <a:t>Builds collaboration, consensus &amp;commitment</a:t>
            </a:r>
          </a:p>
          <a:p>
            <a:r>
              <a:rPr lang="en-US" dirty="0" smtClean="0"/>
              <a:t>Activities and relationships  are built</a:t>
            </a:r>
          </a:p>
          <a:p>
            <a:r>
              <a:rPr lang="en-US" dirty="0" smtClean="0"/>
              <a:t>Leadership expands to cross cultural brokering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               </a:t>
            </a:r>
            <a:r>
              <a:rPr lang="en-US" sz="2400" dirty="0" smtClean="0"/>
              <a:t>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                            </a:t>
            </a:r>
            <a:r>
              <a:rPr lang="en-US" sz="2000" dirty="0" smtClean="0"/>
              <a:t>Lieberman &amp; </a:t>
            </a:r>
            <a:r>
              <a:rPr lang="en-US" sz="2000" dirty="0" err="1" smtClean="0"/>
              <a:t>Grolnick</a:t>
            </a:r>
            <a:r>
              <a:rPr lang="en-US" sz="2000" dirty="0" smtClean="0"/>
              <a:t> (1996)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42" y="4286801"/>
            <a:ext cx="2133600" cy="156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442" y="4286801"/>
            <a:ext cx="2139517" cy="1646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839" y="4286801"/>
            <a:ext cx="2133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73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Bureaucratic vs. Professional Systems of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Bureaucratic systems operate with rules, regulations, monitoring, check up, routine.</a:t>
            </a:r>
          </a:p>
          <a:p>
            <a:r>
              <a:rPr lang="en-US" dirty="0" smtClean="0"/>
              <a:t>Professional strategies operate with collaboration, mutual trust, </a:t>
            </a:r>
            <a:r>
              <a:rPr lang="en-US" dirty="0" err="1" smtClean="0"/>
              <a:t>participation,flexibility</a:t>
            </a:r>
            <a:r>
              <a:rPr lang="en-US" dirty="0" smtClean="0"/>
              <a:t>, shared </a:t>
            </a:r>
            <a:r>
              <a:rPr lang="en-US" dirty="0" err="1" smtClean="0"/>
              <a:t>leadeership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Leaders must manage the pressures and mobilize support for professional strategies.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</a:t>
            </a:r>
            <a:r>
              <a:rPr lang="en-US" sz="2000" dirty="0" smtClean="0"/>
              <a:t>(Talbert, 2010)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64" y="4699286"/>
            <a:ext cx="19050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0742" y="4699286"/>
            <a:ext cx="2814965" cy="201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91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Capacities Need to be developed:</a:t>
            </a:r>
            <a:br>
              <a:rPr lang="en-US" dirty="0" smtClean="0"/>
            </a:br>
            <a:r>
              <a:rPr lang="en-US" dirty="0" smtClean="0"/>
              <a:t>This takes effort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Honest talk</a:t>
            </a:r>
          </a:p>
          <a:p>
            <a:r>
              <a:rPr lang="en-US" dirty="0" smtClean="0"/>
              <a:t>Knowledge work</a:t>
            </a:r>
          </a:p>
          <a:p>
            <a:r>
              <a:rPr lang="en-US" dirty="0" smtClean="0"/>
              <a:t>Connecting profession/student learning</a:t>
            </a:r>
          </a:p>
          <a:p>
            <a:r>
              <a:rPr lang="en-US" dirty="0" smtClean="0"/>
              <a:t>Going public with teaching</a:t>
            </a:r>
          </a:p>
          <a:p>
            <a:r>
              <a:rPr lang="en-US" dirty="0" smtClean="0"/>
              <a:t>Redefining the teacher role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908" y="3630182"/>
            <a:ext cx="2341571" cy="303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73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1386</Words>
  <Application>Microsoft Macintosh PowerPoint</Application>
  <PresentationFormat>On-screen Show (4:3)</PresentationFormat>
  <Paragraphs>289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Professional Learning Communities as a Way of Life</vt:lpstr>
      <vt:lpstr>Learning from Lesson Study</vt:lpstr>
      <vt:lpstr>Professional Learning Communities: A Shared Definition</vt:lpstr>
      <vt:lpstr>Research on Learning Communities</vt:lpstr>
      <vt:lpstr>The Formation of Teacher Professional Community</vt:lpstr>
      <vt:lpstr>The Algebra Group: A Small Learning Community</vt:lpstr>
      <vt:lpstr>Networks as Learning Communities </vt:lpstr>
      <vt:lpstr>Bureaucratic vs. Professional Systems of Control</vt:lpstr>
      <vt:lpstr>Capacities Need to be developed: This takes effort</vt:lpstr>
      <vt:lpstr>Capacity for Honest Talk</vt:lpstr>
      <vt:lpstr>Capacity to do Knowledge Work</vt:lpstr>
      <vt:lpstr>Capacity to Go Public with Teaching </vt:lpstr>
      <vt:lpstr>Capacity to Redefine the Teacher Role</vt:lpstr>
      <vt:lpstr>IT’S WORTH IT!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Learning as a Way of Life</dc:title>
  <dc:creator>Ann Lieberman</dc:creator>
  <cp:lastModifiedBy>ANN LIEBERMAN</cp:lastModifiedBy>
  <cp:revision>45</cp:revision>
  <dcterms:created xsi:type="dcterms:W3CDTF">2012-11-07T22:09:30Z</dcterms:created>
  <dcterms:modified xsi:type="dcterms:W3CDTF">2012-11-24T00:23:02Z</dcterms:modified>
</cp:coreProperties>
</file>